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8"/>
  </p:notesMasterIdLst>
  <p:sldIdLst>
    <p:sldId id="261" r:id="rId3"/>
    <p:sldId id="2134804332" r:id="rId4"/>
    <p:sldId id="2134804333" r:id="rId5"/>
    <p:sldId id="2134804334" r:id="rId6"/>
    <p:sldId id="213480433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244" autoAdjust="0"/>
  </p:normalViewPr>
  <p:slideViewPr>
    <p:cSldViewPr snapToGrid="0">
      <p:cViewPr varScale="1">
        <p:scale>
          <a:sx n="105" d="100"/>
          <a:sy n="105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812E-8CA0-4B8F-B0A1-D52127354B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6031A-10EF-4B7B-B48A-97604A1FE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18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ACB76-9874-49EB-9537-B2FF045FB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8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4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these still have monthly, quarterly, and annual taxes due (941’s, 940, UITR1 (Colorado labor and employment), W2’s, 1099’s, etc.)</a:t>
            </a:r>
          </a:p>
          <a:p>
            <a:endParaRPr lang="en-US" dirty="0"/>
          </a:p>
          <a:p>
            <a:r>
              <a:rPr lang="en-US" dirty="0"/>
              <a:t>1 – no separation between owner and business</a:t>
            </a:r>
          </a:p>
          <a:p>
            <a:r>
              <a:rPr lang="en-US" dirty="0"/>
              <a:t>2 – allows you to avoid double taxation on corporate tax</a:t>
            </a:r>
          </a:p>
          <a:p>
            <a:r>
              <a:rPr lang="en-US" dirty="0"/>
              <a:t>3 – owners are known as members and not taxed as a separate business entity (all profit and losses are “passed through” the business to each member)</a:t>
            </a:r>
          </a:p>
          <a:p>
            <a:r>
              <a:rPr lang="en-US" dirty="0"/>
              <a:t>4 – two or more owners (must file an annual info return to report income, deductions, gains, loses, etc.) – DOES NOT PAY INCOME TAX (passes through any profit or losses to its partners)</a:t>
            </a:r>
          </a:p>
          <a:p>
            <a:r>
              <a:rPr lang="en-US" dirty="0"/>
              <a:t>5 – corporation itself is liable for all actions and debts the business incurs (often more admin fees, complex taxes, and legal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031A-10EF-4B7B-B48A-97604A1FE3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8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6031A-10EF-4B7B-B48A-97604A1FE3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7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5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5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5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5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2BFB32E-0672-4A3F-991A-E99D4EC2F5C0}"/>
              </a:ext>
            </a:extLst>
          </p:cNvPr>
          <p:cNvSpPr/>
          <p:nvPr userDrawn="1"/>
        </p:nvSpPr>
        <p:spPr>
          <a:xfrm>
            <a:off x="0" y="1095376"/>
            <a:ext cx="9877425" cy="5772151"/>
          </a:xfrm>
          <a:custGeom>
            <a:avLst/>
            <a:gdLst>
              <a:gd name="connsiteX0" fmla="*/ 0 w 7408069"/>
              <a:gd name="connsiteY0" fmla="*/ 0 h 4329113"/>
              <a:gd name="connsiteX1" fmla="*/ 5038919 w 7408069"/>
              <a:gd name="connsiteY1" fmla="*/ 0 h 4329113"/>
              <a:gd name="connsiteX2" fmla="*/ 5038919 w 7408069"/>
              <a:gd name="connsiteY2" fmla="*/ 2677945 h 4329113"/>
              <a:gd name="connsiteX3" fmla="*/ 7408069 w 7408069"/>
              <a:gd name="connsiteY3" fmla="*/ 2677945 h 4329113"/>
              <a:gd name="connsiteX4" fmla="*/ 7408069 w 7408069"/>
              <a:gd name="connsiteY4" fmla="*/ 4329113 h 4329113"/>
              <a:gd name="connsiteX5" fmla="*/ 0 w 7408069"/>
              <a:gd name="connsiteY5" fmla="*/ 4329113 h 432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8069" h="4329113">
                <a:moveTo>
                  <a:pt x="0" y="0"/>
                </a:moveTo>
                <a:lnTo>
                  <a:pt x="5038919" y="0"/>
                </a:lnTo>
                <a:cubicBezTo>
                  <a:pt x="5038919" y="892648"/>
                  <a:pt x="5038919" y="1785297"/>
                  <a:pt x="5038919" y="2677945"/>
                </a:cubicBezTo>
                <a:lnTo>
                  <a:pt x="7408069" y="2677945"/>
                </a:lnTo>
                <a:lnTo>
                  <a:pt x="7408069" y="4329113"/>
                </a:lnTo>
                <a:lnTo>
                  <a:pt x="0" y="4329113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54"/>
            <a:endParaRPr lang="en-US" sz="451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92C563-ED97-46A2-B830-B18D61C8C793}"/>
              </a:ext>
            </a:extLst>
          </p:cNvPr>
          <p:cNvSpPr/>
          <p:nvPr userDrawn="1"/>
        </p:nvSpPr>
        <p:spPr>
          <a:xfrm>
            <a:off x="9873575" y="4667340"/>
            <a:ext cx="2318427" cy="22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451" dirty="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A904C9-93C8-439E-85F3-FD5119FAF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21" r="16362"/>
          <a:stretch/>
        </p:blipFill>
        <p:spPr>
          <a:xfrm>
            <a:off x="8189861" y="1095373"/>
            <a:ext cx="4002143" cy="2958363"/>
          </a:xfrm>
          <a:prstGeom prst="rect">
            <a:avLst/>
          </a:prstGeom>
        </p:spPr>
      </p:pic>
      <p:sp>
        <p:nvSpPr>
          <p:cNvPr id="17" name="ADP MAS Executive Overview…">
            <a:extLst>
              <a:ext uri="{FF2B5EF4-FFF2-40B4-BE49-F238E27FC236}">
                <a16:creationId xmlns:a16="http://schemas.microsoft.com/office/drawing/2014/main" id="{E0588020-457D-480D-804A-A1838F6E80FE}"/>
              </a:ext>
            </a:extLst>
          </p:cNvPr>
          <p:cNvSpPr txBox="1"/>
          <p:nvPr userDrawn="1"/>
        </p:nvSpPr>
        <p:spPr>
          <a:xfrm>
            <a:off x="512066" y="6559415"/>
            <a:ext cx="1966885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354"/>
            <a:r>
              <a:rPr sz="800" dirty="0"/>
              <a:t>Copyright © 20</a:t>
            </a:r>
            <a:r>
              <a:rPr lang="en-US" sz="800" dirty="0"/>
              <a:t>20</a:t>
            </a:r>
            <a:r>
              <a:rPr sz="800" dirty="0"/>
              <a:t> ADP, LLC. </a:t>
            </a:r>
            <a:r>
              <a:rPr lang="en-US" sz="800" dirty="0"/>
              <a:t>ADP </a:t>
            </a:r>
            <a:r>
              <a:rPr sz="800" dirty="0"/>
              <a:t>Confidential.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7E6F58D-E10F-43B4-A671-E8DFD1820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064" y="1511808"/>
            <a:ext cx="5120640" cy="2199576"/>
          </a:xfrm>
        </p:spPr>
        <p:txBody>
          <a:bodyPr/>
          <a:lstStyle>
            <a:lvl1pPr>
              <a:lnSpc>
                <a:spcPct val="90000"/>
              </a:lnSpc>
              <a:spcAft>
                <a:spcPts val="6400"/>
              </a:spcAft>
              <a:defRPr sz="6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32B9659-8A58-4C6D-9846-3A62293C5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064" y="5729938"/>
            <a:ext cx="5120640" cy="328295"/>
          </a:xfrm>
        </p:spPr>
        <p:txBody>
          <a:bodyPr anchor="b"/>
          <a:lstStyle>
            <a:lvl1pPr>
              <a:defRPr sz="2133">
                <a:solidFill>
                  <a:schemeClr val="bg1"/>
                </a:solidFill>
              </a:defRPr>
            </a:lvl1pPr>
            <a:lvl2pPr marL="0" indent="0">
              <a:buNone/>
              <a:defRPr sz="2133">
                <a:solidFill>
                  <a:schemeClr val="bg1"/>
                </a:solidFill>
              </a:defRPr>
            </a:lvl2pPr>
            <a:lvl3pPr>
              <a:defRPr sz="2133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Date | Location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C4448907-50F2-42E0-8271-D204E1405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90E10D-A3D3-4B6F-B508-A0AF44EF4961}"/>
              </a:ext>
            </a:extLst>
          </p:cNvPr>
          <p:cNvCxnSpPr>
            <a:cxnSpLocks/>
          </p:cNvCxnSpPr>
          <p:nvPr userDrawn="1"/>
        </p:nvCxnSpPr>
        <p:spPr>
          <a:xfrm flipV="1">
            <a:off x="6718560" y="-14510"/>
            <a:ext cx="0" cy="4681852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BBBB79B-8184-4170-893C-D13D76677E08}"/>
              </a:ext>
            </a:extLst>
          </p:cNvPr>
          <p:cNvCxnSpPr>
            <a:cxnSpLocks/>
          </p:cNvCxnSpPr>
          <p:nvPr userDrawn="1"/>
        </p:nvCxnSpPr>
        <p:spPr>
          <a:xfrm>
            <a:off x="2" y="1095375"/>
            <a:ext cx="12206516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DA9D25-F463-48E3-B373-D08B710BB28E}"/>
              </a:ext>
            </a:extLst>
          </p:cNvPr>
          <p:cNvCxnSpPr>
            <a:cxnSpLocks/>
          </p:cNvCxnSpPr>
          <p:nvPr userDrawn="1"/>
        </p:nvCxnSpPr>
        <p:spPr>
          <a:xfrm>
            <a:off x="6718563" y="4667339"/>
            <a:ext cx="5487956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D0FC91-0084-4A35-AF6B-9CFCB2CC9C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48" y="5766821"/>
            <a:ext cx="1158240" cy="8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31B32FE-A062-4EED-A7B4-54E9B91A8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31B32FE-A062-4EED-A7B4-54E9B91A8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1BB9AD4-8630-4E1B-B9BC-60E83DCF7C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377954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2063" y="1914143"/>
            <a:ext cx="457200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5515695" y="1538846"/>
            <a:ext cx="0" cy="531915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7504" y="1914143"/>
            <a:ext cx="457200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241C2E-B1EE-4F0C-B39F-ADC3C97F68F4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CA52B080-5B03-4710-B41C-CDFA01A40668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881ADF28-5734-4233-B87C-C89A72029F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D8951D-5638-4C5D-9529-01124EB76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B85F7F-4B79-4A5D-A3E9-7A3040E76A36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7E799CE-5C03-45ED-B7F1-FCA7822DB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4" y="1050094"/>
            <a:ext cx="9997440" cy="366255"/>
          </a:xfrm>
        </p:spPr>
        <p:txBody>
          <a:bodyPr/>
          <a:lstStyle>
            <a:lvl1pPr>
              <a:defRPr sz="24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15544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1BB1598-F334-40FE-96D9-B67E510C4A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1BB1598-F334-40FE-96D9-B67E510C4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D03574E-7474-4B2F-BA46-9F8A7FEC8CF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2063" y="1914143"/>
            <a:ext cx="280416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8703" y="1914143"/>
            <a:ext cx="280416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705344" y="1914143"/>
            <a:ext cx="280416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98D04-7ACF-482F-ACF9-69398D9C08E3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7A1300FD-ED04-4341-AB6A-5E55718E4C5E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503A8512-B8CB-4D99-855F-F447A5435AE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0607B4-7327-4C6F-8E45-0DE8B9FB7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7F3CAF-1E78-4875-A454-3F8B318382BB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6C949D5-F1B9-4E6D-9F63-7C9349E46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525798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100221-BEBD-4112-8642-0874305F47CF}"/>
              </a:ext>
            </a:extLst>
          </p:cNvPr>
          <p:cNvGrpSpPr/>
          <p:nvPr userDrawn="1"/>
        </p:nvGrpSpPr>
        <p:grpSpPr>
          <a:xfrm>
            <a:off x="3712463" y="1538845"/>
            <a:ext cx="3596640" cy="5319161"/>
            <a:chOff x="2784347" y="1227222"/>
            <a:chExt cx="2697480" cy="391627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4215BB-0E5E-47CA-B2DF-CB507E3918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434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6E5B37A-AA00-4571-A3E7-E7AE046371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82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79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13952A8-A4D1-4A53-9D1B-BE1C127DD1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13952A8-A4D1-4A53-9D1B-BE1C127DD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132A89D-DF31-4CBB-B13A-908F506C7B1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377954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2063" y="1914143"/>
            <a:ext cx="280416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08703" y="1914143"/>
            <a:ext cx="280416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C3B40E-D517-477C-BEC9-861FD7E490F5}"/>
              </a:ext>
            </a:extLst>
          </p:cNvPr>
          <p:cNvGrpSpPr/>
          <p:nvPr userDrawn="1"/>
        </p:nvGrpSpPr>
        <p:grpSpPr>
          <a:xfrm>
            <a:off x="3712463" y="1538845"/>
            <a:ext cx="3596640" cy="5319161"/>
            <a:chOff x="2784347" y="1227222"/>
            <a:chExt cx="2697480" cy="391627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C0CB8F-8E22-48DB-8BEF-228A245374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8434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7A86DB-EF67-4F68-95D5-6FB09D173D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81827" y="1227222"/>
              <a:ext cx="0" cy="3916279"/>
            </a:xfrm>
            <a:prstGeom prst="line">
              <a:avLst/>
            </a:prstGeom>
            <a:ln w="6350">
              <a:solidFill>
                <a:srgbClr val="D0271D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C877781D-82FC-4489-BD2A-41CB772049E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705344" y="1914143"/>
            <a:ext cx="280416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F93208-D0C2-4CED-9396-138F78FD7D89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58BD208D-50E5-4494-B978-019D14097C4E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6B515C7-AB2B-4179-83EC-9825C49D4C5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4B13C38-DF68-4D31-A527-A68D20E02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5ACB78C-05F4-444C-A0E1-45F70B1140FD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CE8F81-B1BE-481A-A388-157E9B695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4" y="1050094"/>
            <a:ext cx="9997440" cy="366255"/>
          </a:xfrm>
        </p:spPr>
        <p:txBody>
          <a:bodyPr/>
          <a:lstStyle>
            <a:lvl1pPr>
              <a:defRPr sz="24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18513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377952"/>
            <a:ext cx="9997440" cy="205184"/>
          </a:xfrm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For screenshots only: Title here, 10-pt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07CB27-C2CE-4C0F-9273-4268E13AAFA3}"/>
              </a:ext>
            </a:extLst>
          </p:cNvPr>
          <p:cNvCxnSpPr/>
          <p:nvPr userDrawn="1"/>
        </p:nvCxnSpPr>
        <p:spPr>
          <a:xfrm>
            <a:off x="320841" y="757230"/>
            <a:ext cx="0" cy="6090385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91CB3F-1AA6-4C2A-80AF-61E30D1F2C2F}"/>
              </a:ext>
            </a:extLst>
          </p:cNvPr>
          <p:cNvCxnSpPr>
            <a:cxnSpLocks/>
          </p:cNvCxnSpPr>
          <p:nvPr userDrawn="1"/>
        </p:nvCxnSpPr>
        <p:spPr>
          <a:xfrm>
            <a:off x="2" y="757224"/>
            <a:ext cx="10881471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56DEE-6AFE-41C5-A208-88CE538FD9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Footer in sentence case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AED03-FD40-4C12-BB69-3BC276DD6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609" y="1229094"/>
            <a:ext cx="7954352" cy="5079284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D4AE4277-BDDB-47EC-8079-154D20AFA8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1256" y="1588036"/>
            <a:ext cx="6081345" cy="3843775"/>
          </a:xfrm>
          <a:ln w="6350">
            <a:solidFill>
              <a:schemeClr val="tx1">
                <a:lumMod val="40000"/>
                <a:lumOff val="60000"/>
              </a:schemeClr>
            </a:solidFill>
          </a:ln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41E85A-1790-4DF0-B46A-D9E8C07B8E39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69B407B2-7763-4D5C-93EB-C127E8A9964D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584D058B-5B09-436D-B588-DD140C66520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1AC92E-F024-4688-B87F-CF46AAC7F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CE8B08-EA69-4458-9637-876FC51604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CE8B08-EA69-4458-9637-876FC51604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5FC6751-1AB1-41C7-AA2E-FC23F0A7CE6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41ABD1-B2B8-4B31-865E-55BB429D5359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0ED1346-C3FD-4BAE-A1A9-0BDB05DC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9F58FE6-8921-4C4F-AFA6-491A979C0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525798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E13226-0CC3-4F98-850D-52A27DF6C5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E13226-0CC3-4F98-850D-52A27DF6C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3AB827C-93C5-47F2-A706-8600E39913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377954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E675A3-6905-4528-B343-87BF1DC2A04C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A329D7-02B3-4992-83CF-B2C0D43D3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863C8FE-E5C3-4BAD-9BB0-48E974CCD9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4" y="1050094"/>
            <a:ext cx="9997440" cy="366255"/>
          </a:xfrm>
        </p:spPr>
        <p:txBody>
          <a:bodyPr/>
          <a:lstStyle>
            <a:lvl1pPr>
              <a:defRPr sz="24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95959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9D9BA87F-F94E-2547-8D0D-4850B2717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5ACDF6B2-62B8-404E-8D30-594804419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11277600" cy="4568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6C968B0-98BE-A54C-8F1A-69CB67A0F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rgbClr val="222222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pic>
        <p:nvPicPr>
          <p:cNvPr id="4" name="Picture 2" descr="Image result for virtual meeting">
            <a:extLst>
              <a:ext uri="{FF2B5EF4-FFF2-40B4-BE49-F238E27FC236}">
                <a16:creationId xmlns:a16="http://schemas.microsoft.com/office/drawing/2014/main" id="{2427813E-11B3-4A75-B75B-E5063095EA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36848" r="-15" b="5460"/>
          <a:stretch/>
        </p:blipFill>
        <p:spPr bwMode="auto">
          <a:xfrm>
            <a:off x="910" y="1690"/>
            <a:ext cx="12191089" cy="29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253621-22DB-5C4A-AACE-2EEE67642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chemeClr val="tx1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chemeClr val="tx1"/>
              </a:solidFill>
              <a:latin typeface="Taub San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828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chemeClr val="bg1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chemeClr val="bg1"/>
              </a:solidFill>
              <a:latin typeface="Taub Sans"/>
              <a:cs typeface="Helvetica"/>
            </a:endParaRP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6E3D585E-5926-4866-93F3-D375D8A16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4844" r="1176" b="31336"/>
          <a:stretch/>
        </p:blipFill>
        <p:spPr>
          <a:xfrm>
            <a:off x="0" y="-3299"/>
            <a:ext cx="12192000" cy="3432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057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833C490-91D6-430B-A8BA-1AAE1518B145}"/>
              </a:ext>
            </a:extLst>
          </p:cNvPr>
          <p:cNvSpPr/>
          <p:nvPr userDrawn="1"/>
        </p:nvSpPr>
        <p:spPr>
          <a:xfrm>
            <a:off x="291317" y="6343861"/>
            <a:ext cx="9803663" cy="514139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222222">
                  <a:lumMod val="50000"/>
                </a:srgbClr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124652-AF79-4F01-8912-AA21FE289079}"/>
              </a:ext>
            </a:extLst>
          </p:cNvPr>
          <p:cNvSpPr/>
          <p:nvPr userDrawn="1"/>
        </p:nvSpPr>
        <p:spPr>
          <a:xfrm>
            <a:off x="2" y="6343861"/>
            <a:ext cx="3247599" cy="514139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E3EF7F-F48F-4BB9-B9F9-94617DE72B71}"/>
              </a:ext>
            </a:extLst>
          </p:cNvPr>
          <p:cNvSpPr/>
          <p:nvPr userDrawn="1"/>
        </p:nvSpPr>
        <p:spPr>
          <a:xfrm>
            <a:off x="9907364" y="6343861"/>
            <a:ext cx="968065" cy="514139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6AD571E7-C132-4C78-8BEC-CCBB64706D52}"/>
              </a:ext>
            </a:extLst>
          </p:cNvPr>
          <p:cNvSpPr/>
          <p:nvPr userDrawn="1"/>
        </p:nvSpPr>
        <p:spPr>
          <a:xfrm>
            <a:off x="4" y="4960917"/>
            <a:ext cx="12192001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9906000" y="-1"/>
            <a:ext cx="0" cy="684760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98AC6D1-6ABB-40AC-88F9-0AB88141E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69" t="6145" r="5001"/>
          <a:stretch/>
        </p:blipFill>
        <p:spPr>
          <a:xfrm>
            <a:off x="9915033" y="5"/>
            <a:ext cx="2276969" cy="3817015"/>
          </a:xfrm>
          <a:prstGeom prst="rect">
            <a:avLst/>
          </a:prstGeom>
        </p:spPr>
      </p:pic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6343861"/>
            <a:ext cx="12192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512066" y="6559415"/>
            <a:ext cx="1966885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354"/>
            <a:r>
              <a:rPr sz="800" dirty="0"/>
              <a:t>Copyright © 201</a:t>
            </a:r>
            <a:r>
              <a:rPr lang="en-US" sz="800" dirty="0"/>
              <a:t>9</a:t>
            </a:r>
            <a:r>
              <a:rPr sz="800" dirty="0"/>
              <a:t> ADP, LLC. </a:t>
            </a:r>
            <a:r>
              <a:rPr lang="en-US" sz="800" dirty="0"/>
              <a:t>ADP </a:t>
            </a:r>
            <a:r>
              <a:rPr sz="800" dirty="0"/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3" y="2111123"/>
            <a:ext cx="8534400" cy="738664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4800"/>
              </a:spcAft>
              <a:defRPr sz="48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buNone/>
              <a:defRPr sz="32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443AF-8E7F-41D8-909C-458D3A7F86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Footer in sentence case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D293-8D99-4116-A088-D7C8CF4F40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0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855C32-F7F6-114B-9B78-68E429CCD52B}"/>
              </a:ext>
            </a:extLst>
          </p:cNvPr>
          <p:cNvSpPr/>
          <p:nvPr userDrawn="1"/>
        </p:nvSpPr>
        <p:spPr>
          <a:xfrm>
            <a:off x="4877327" y="3113795"/>
            <a:ext cx="7312096" cy="3744207"/>
          </a:xfrm>
          <a:prstGeom prst="rect">
            <a:avLst/>
          </a:prstGeom>
          <a:solidFill>
            <a:srgbClr val="EF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766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rgbClr val="222222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5277FBDF-682A-104C-9B07-7B500FFBCA37}"/>
              </a:ext>
            </a:extLst>
          </p:cNvPr>
          <p:cNvSpPr/>
          <p:nvPr userDrawn="1"/>
        </p:nvSpPr>
        <p:spPr>
          <a:xfrm flipH="1">
            <a:off x="-2" y="0"/>
            <a:ext cx="4874731" cy="6858000"/>
          </a:xfrm>
          <a:prstGeom prst="rect">
            <a:avLst/>
          </a:prstGeom>
          <a:blipFill>
            <a:blip r:embed="rId2" cstate="print"/>
            <a:stretch>
              <a:fillRect l="-63531" t="-2281" r="-3827" b="-2491"/>
            </a:stretch>
          </a:blipFill>
        </p:spPr>
        <p:txBody>
          <a:bodyPr wrap="square" lIns="0" tIns="0" rIns="0" bIns="0" rtlCol="0"/>
          <a:lstStyle/>
          <a:p>
            <a:endParaRPr sz="766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37BF7B-E6A7-4D90-8E71-08EC7CF39B39}"/>
              </a:ext>
            </a:extLst>
          </p:cNvPr>
          <p:cNvCxnSpPr>
            <a:cxnSpLocks/>
          </p:cNvCxnSpPr>
          <p:nvPr userDrawn="1"/>
        </p:nvCxnSpPr>
        <p:spPr>
          <a:xfrm>
            <a:off x="4877325" y="3113793"/>
            <a:ext cx="7314675" cy="0"/>
          </a:xfrm>
          <a:prstGeom prst="line">
            <a:avLst/>
          </a:prstGeom>
          <a:ln w="1270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3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3CFA63-7164-6B44-B295-B1F7FEE05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r="34968"/>
          <a:stretch/>
        </p:blipFill>
        <p:spPr>
          <a:xfrm>
            <a:off x="7314685" y="0"/>
            <a:ext cx="4874731" cy="6858000"/>
          </a:xfrm>
          <a:prstGeom prst="rect">
            <a:avLst/>
          </a:prstGeom>
        </p:spPr>
      </p:pic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chemeClr val="tx1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chemeClr val="tx1"/>
              </a:solidFill>
              <a:latin typeface="Taub Sans"/>
              <a:cs typeface="Helvetic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5C4DEE-A6D6-46C8-8552-CA8C83F9FF1E}"/>
              </a:ext>
            </a:extLst>
          </p:cNvPr>
          <p:cNvCxnSpPr>
            <a:cxnSpLocks/>
          </p:cNvCxnSpPr>
          <p:nvPr userDrawn="1"/>
        </p:nvCxnSpPr>
        <p:spPr>
          <a:xfrm>
            <a:off x="6527029" y="481771"/>
            <a:ext cx="5664971" cy="0"/>
          </a:xfrm>
          <a:prstGeom prst="line">
            <a:avLst/>
          </a:prstGeom>
          <a:ln w="1270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93B9D6-2743-4B52-834A-148E65F60C19}"/>
              </a:ext>
            </a:extLst>
          </p:cNvPr>
          <p:cNvCxnSpPr/>
          <p:nvPr userDrawn="1"/>
        </p:nvCxnSpPr>
        <p:spPr>
          <a:xfrm>
            <a:off x="7314684" y="0"/>
            <a:ext cx="0" cy="6858000"/>
          </a:xfrm>
          <a:prstGeom prst="line">
            <a:avLst/>
          </a:prstGeom>
          <a:ln w="1270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9A43C5-029B-5949-B05B-BDCF87DE45BC}"/>
              </a:ext>
            </a:extLst>
          </p:cNvPr>
          <p:cNvSpPr/>
          <p:nvPr userDrawn="1"/>
        </p:nvSpPr>
        <p:spPr>
          <a:xfrm>
            <a:off x="7314685" y="2"/>
            <a:ext cx="4874731" cy="6858001"/>
          </a:xfrm>
          <a:prstGeom prst="rect">
            <a:avLst/>
          </a:prstGeom>
          <a:solidFill>
            <a:srgbClr val="EF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766" dirty="0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rgbClr val="222222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A58EE9-CB69-FF48-B259-E94E0E018545}"/>
              </a:ext>
            </a:extLst>
          </p:cNvPr>
          <p:cNvCxnSpPr/>
          <p:nvPr userDrawn="1"/>
        </p:nvCxnSpPr>
        <p:spPr>
          <a:xfrm>
            <a:off x="7314684" y="0"/>
            <a:ext cx="0" cy="6858000"/>
          </a:xfrm>
          <a:prstGeom prst="line">
            <a:avLst/>
          </a:prstGeom>
          <a:ln w="1270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181262-D0D3-4E53-AC4B-EE1A8B83D93A}"/>
              </a:ext>
            </a:extLst>
          </p:cNvPr>
          <p:cNvCxnSpPr>
            <a:cxnSpLocks/>
          </p:cNvCxnSpPr>
          <p:nvPr userDrawn="1"/>
        </p:nvCxnSpPr>
        <p:spPr>
          <a:xfrm>
            <a:off x="1" y="2145844"/>
            <a:ext cx="7314684" cy="0"/>
          </a:xfrm>
          <a:prstGeom prst="line">
            <a:avLst/>
          </a:prstGeom>
          <a:ln w="1270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8C7B68-E5C6-1743-8CC6-BEAA1BC3E51F}"/>
              </a:ext>
            </a:extLst>
          </p:cNvPr>
          <p:cNvSpPr/>
          <p:nvPr userDrawn="1"/>
        </p:nvSpPr>
        <p:spPr>
          <a:xfrm>
            <a:off x="1" y="2306071"/>
            <a:ext cx="12192000" cy="4551935"/>
          </a:xfrm>
          <a:prstGeom prst="rect">
            <a:avLst/>
          </a:prstGeom>
          <a:solidFill>
            <a:srgbClr val="EFD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947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532392E-8805-BE44-B861-5679F67CE6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20685" y="2870352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26192B-8638-A543-8159-D7AA0CAF9B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19406" y="2870352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D6A3D70-F3BF-BC4D-97DF-2830473E03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18126" y="2870352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56DB751-F90F-7E49-891D-A5364105EA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6847" y="2870352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366A1C5-03E6-EA4D-AB76-1EAF6F7091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15569" y="2870352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1B01CD7-5645-784C-BD7C-3BD768A624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14290" y="2870352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A8BE627-CF8B-2C4F-AE05-8238499BF9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6847" y="4724270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B01BF24-78D4-424A-A83A-C91CE072D3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5569" y="4724270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DC485CC-D0ED-7949-9AC9-A19C68147F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14290" y="4724270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1AEF70A-397B-8848-BAB4-5204F112719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20685" y="4724270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FAB1749-4536-2B4D-86C5-CE5257062F5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9406" y="4724270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6058F98-A4BE-6D44-8E2C-319BB3F161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8126" y="4724270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1E599530-B8B0-43F0-8D39-816D97F2453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713010" y="2870352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B355FBF7-3373-4AC4-91E1-D52C65B9A99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713010" y="4724270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6A84115E-53B5-442C-BDBC-0FB6B245B46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1962" y="2870352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92AB9F62-4FA7-4446-B7DF-FCE56CE1EB9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21962" y="4724270"/>
            <a:ext cx="1269303" cy="951976"/>
          </a:xfrm>
          <a:custGeom>
            <a:avLst/>
            <a:gdLst>
              <a:gd name="connsiteX0" fmla="*/ 0 w 1114758"/>
              <a:gd name="connsiteY0" fmla="*/ 0 h 1114758"/>
              <a:gd name="connsiteX1" fmla="*/ 1114758 w 1114758"/>
              <a:gd name="connsiteY1" fmla="*/ 0 h 1114758"/>
              <a:gd name="connsiteX2" fmla="*/ 1114758 w 1114758"/>
              <a:gd name="connsiteY2" fmla="*/ 1114758 h 1114758"/>
              <a:gd name="connsiteX3" fmla="*/ 0 w 1114758"/>
              <a:gd name="connsiteY3" fmla="*/ 1114758 h 111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758" h="1114758">
                <a:moveTo>
                  <a:pt x="0" y="0"/>
                </a:moveTo>
                <a:lnTo>
                  <a:pt x="1114758" y="0"/>
                </a:lnTo>
                <a:lnTo>
                  <a:pt x="1114758" y="1114758"/>
                </a:lnTo>
                <a:lnTo>
                  <a:pt x="0" y="111475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rgbClr val="222222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17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E178E0-E4E8-854A-8AA5-541A5323F8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2475" y="424617"/>
            <a:ext cx="7064268" cy="2288958"/>
          </a:xfrm>
          <a:custGeom>
            <a:avLst/>
            <a:gdLst>
              <a:gd name="connsiteX0" fmla="*/ 0 w 5828021"/>
              <a:gd name="connsiteY0" fmla="*/ 0 h 2594152"/>
              <a:gd name="connsiteX1" fmla="*/ 5828021 w 5828021"/>
              <a:gd name="connsiteY1" fmla="*/ 0 h 2594152"/>
              <a:gd name="connsiteX2" fmla="*/ 5828021 w 5828021"/>
              <a:gd name="connsiteY2" fmla="*/ 2594152 h 2594152"/>
              <a:gd name="connsiteX3" fmla="*/ 0 w 5828021"/>
              <a:gd name="connsiteY3" fmla="*/ 2594152 h 259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8021" h="2594152">
                <a:moveTo>
                  <a:pt x="0" y="0"/>
                </a:moveTo>
                <a:lnTo>
                  <a:pt x="5828021" y="0"/>
                </a:lnTo>
                <a:lnTo>
                  <a:pt x="5828021" y="2594152"/>
                </a:lnTo>
                <a:lnTo>
                  <a:pt x="0" y="25941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9B18FC-AFD1-E049-B12F-4438A35B1A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2474" y="2799086"/>
            <a:ext cx="3442428" cy="3613013"/>
          </a:xfrm>
          <a:custGeom>
            <a:avLst/>
            <a:gdLst>
              <a:gd name="connsiteX0" fmla="*/ 0 w 2840003"/>
              <a:gd name="connsiteY0" fmla="*/ 0 h 4094748"/>
              <a:gd name="connsiteX1" fmla="*/ 2840003 w 2840003"/>
              <a:gd name="connsiteY1" fmla="*/ 0 h 4094748"/>
              <a:gd name="connsiteX2" fmla="*/ 2840003 w 2840003"/>
              <a:gd name="connsiteY2" fmla="*/ 4094748 h 4094748"/>
              <a:gd name="connsiteX3" fmla="*/ 0 w 2840003"/>
              <a:gd name="connsiteY3" fmla="*/ 4094748 h 409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03" h="4094748">
                <a:moveTo>
                  <a:pt x="0" y="0"/>
                </a:moveTo>
                <a:lnTo>
                  <a:pt x="2840003" y="0"/>
                </a:lnTo>
                <a:lnTo>
                  <a:pt x="2840003" y="4094748"/>
                </a:lnTo>
                <a:lnTo>
                  <a:pt x="0" y="40947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BE01D6F-B464-9D4F-A676-A2B3E9B921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1" y="2799084"/>
            <a:ext cx="3500097" cy="1763752"/>
          </a:xfrm>
          <a:custGeom>
            <a:avLst/>
            <a:gdLst>
              <a:gd name="connsiteX0" fmla="*/ 0 w 2887580"/>
              <a:gd name="connsiteY0" fmla="*/ 0 h 1998919"/>
              <a:gd name="connsiteX1" fmla="*/ 2887580 w 2887580"/>
              <a:gd name="connsiteY1" fmla="*/ 0 h 1998919"/>
              <a:gd name="connsiteX2" fmla="*/ 2887580 w 2887580"/>
              <a:gd name="connsiteY2" fmla="*/ 1998919 h 1998919"/>
              <a:gd name="connsiteX3" fmla="*/ 0 w 2887580"/>
              <a:gd name="connsiteY3" fmla="*/ 1998919 h 199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580" h="1998919">
                <a:moveTo>
                  <a:pt x="0" y="0"/>
                </a:moveTo>
                <a:lnTo>
                  <a:pt x="2887580" y="0"/>
                </a:lnTo>
                <a:lnTo>
                  <a:pt x="2887580" y="1998919"/>
                </a:lnTo>
                <a:lnTo>
                  <a:pt x="0" y="19989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A3CA943-FC45-7746-9458-3EE7EA6262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1" y="4648345"/>
            <a:ext cx="3500097" cy="1763752"/>
          </a:xfrm>
          <a:custGeom>
            <a:avLst/>
            <a:gdLst>
              <a:gd name="connsiteX0" fmla="*/ 0 w 2887580"/>
              <a:gd name="connsiteY0" fmla="*/ 0 h 1998919"/>
              <a:gd name="connsiteX1" fmla="*/ 2887580 w 2887580"/>
              <a:gd name="connsiteY1" fmla="*/ 0 h 1998919"/>
              <a:gd name="connsiteX2" fmla="*/ 2887580 w 2887580"/>
              <a:gd name="connsiteY2" fmla="*/ 1998919 h 1998919"/>
              <a:gd name="connsiteX3" fmla="*/ 0 w 2887580"/>
              <a:gd name="connsiteY3" fmla="*/ 1998919 h 199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580" h="1998919">
                <a:moveTo>
                  <a:pt x="0" y="0"/>
                </a:moveTo>
                <a:lnTo>
                  <a:pt x="2887580" y="0"/>
                </a:lnTo>
                <a:lnTo>
                  <a:pt x="2887580" y="1998919"/>
                </a:lnTo>
                <a:lnTo>
                  <a:pt x="0" y="19989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rgbClr val="222222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917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85620B-C5C6-6E40-B99F-AAFDD5D28E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3905" y="2374466"/>
            <a:ext cx="3569219" cy="3613013"/>
          </a:xfrm>
          <a:custGeom>
            <a:avLst/>
            <a:gdLst>
              <a:gd name="connsiteX0" fmla="*/ 0 w 2944606"/>
              <a:gd name="connsiteY0" fmla="*/ 0 h 4094748"/>
              <a:gd name="connsiteX1" fmla="*/ 2944606 w 2944606"/>
              <a:gd name="connsiteY1" fmla="*/ 0 h 4094748"/>
              <a:gd name="connsiteX2" fmla="*/ 2944606 w 2944606"/>
              <a:gd name="connsiteY2" fmla="*/ 4094748 h 4094748"/>
              <a:gd name="connsiteX3" fmla="*/ 0 w 2944606"/>
              <a:gd name="connsiteY3" fmla="*/ 4094748 h 409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606" h="4094748">
                <a:moveTo>
                  <a:pt x="0" y="0"/>
                </a:moveTo>
                <a:lnTo>
                  <a:pt x="2944606" y="0"/>
                </a:lnTo>
                <a:lnTo>
                  <a:pt x="2944606" y="4094748"/>
                </a:lnTo>
                <a:lnTo>
                  <a:pt x="0" y="40947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827E6C1-4C21-9442-B695-75B3A09790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81496" y="2374466"/>
            <a:ext cx="3569219" cy="3613013"/>
          </a:xfrm>
          <a:custGeom>
            <a:avLst/>
            <a:gdLst>
              <a:gd name="connsiteX0" fmla="*/ 0 w 2944606"/>
              <a:gd name="connsiteY0" fmla="*/ 0 h 4094748"/>
              <a:gd name="connsiteX1" fmla="*/ 2944606 w 2944606"/>
              <a:gd name="connsiteY1" fmla="*/ 0 h 4094748"/>
              <a:gd name="connsiteX2" fmla="*/ 2944606 w 2944606"/>
              <a:gd name="connsiteY2" fmla="*/ 4094748 h 4094748"/>
              <a:gd name="connsiteX3" fmla="*/ 0 w 2944606"/>
              <a:gd name="connsiteY3" fmla="*/ 4094748 h 409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4606" h="4094748">
                <a:moveTo>
                  <a:pt x="0" y="0"/>
                </a:moveTo>
                <a:lnTo>
                  <a:pt x="2944606" y="0"/>
                </a:lnTo>
                <a:lnTo>
                  <a:pt x="2944606" y="4094748"/>
                </a:lnTo>
                <a:lnTo>
                  <a:pt x="0" y="40947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3FF3B8B-9829-DD4A-93D8-C5473B0222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9084" y="2374467"/>
            <a:ext cx="3629013" cy="1763752"/>
          </a:xfrm>
          <a:custGeom>
            <a:avLst/>
            <a:gdLst>
              <a:gd name="connsiteX0" fmla="*/ 0 w 2993936"/>
              <a:gd name="connsiteY0" fmla="*/ 0 h 1998919"/>
              <a:gd name="connsiteX1" fmla="*/ 2993936 w 2993936"/>
              <a:gd name="connsiteY1" fmla="*/ 0 h 1998919"/>
              <a:gd name="connsiteX2" fmla="*/ 2993936 w 2993936"/>
              <a:gd name="connsiteY2" fmla="*/ 1998919 h 1998919"/>
              <a:gd name="connsiteX3" fmla="*/ 0 w 2993936"/>
              <a:gd name="connsiteY3" fmla="*/ 1998919 h 199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936" h="1998919">
                <a:moveTo>
                  <a:pt x="0" y="0"/>
                </a:moveTo>
                <a:lnTo>
                  <a:pt x="2993936" y="0"/>
                </a:lnTo>
                <a:lnTo>
                  <a:pt x="2993936" y="1998919"/>
                </a:lnTo>
                <a:lnTo>
                  <a:pt x="0" y="19989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85A3C93-5FD1-044C-A6E4-EDAC268907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9084" y="4223728"/>
            <a:ext cx="3629013" cy="1763752"/>
          </a:xfrm>
          <a:custGeom>
            <a:avLst/>
            <a:gdLst>
              <a:gd name="connsiteX0" fmla="*/ 0 w 2993936"/>
              <a:gd name="connsiteY0" fmla="*/ 0 h 1998919"/>
              <a:gd name="connsiteX1" fmla="*/ 2993936 w 2993936"/>
              <a:gd name="connsiteY1" fmla="*/ 0 h 1998919"/>
              <a:gd name="connsiteX2" fmla="*/ 2993936 w 2993936"/>
              <a:gd name="connsiteY2" fmla="*/ 1998919 h 1998919"/>
              <a:gd name="connsiteX3" fmla="*/ 0 w 2993936"/>
              <a:gd name="connsiteY3" fmla="*/ 1998919 h 199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936" h="1998919">
                <a:moveTo>
                  <a:pt x="0" y="0"/>
                </a:moveTo>
                <a:lnTo>
                  <a:pt x="2993936" y="0"/>
                </a:lnTo>
                <a:lnTo>
                  <a:pt x="2993936" y="1998919"/>
                </a:lnTo>
                <a:lnTo>
                  <a:pt x="0" y="19989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rgbClr val="222222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729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342300-1B21-D54A-A233-849DAF17E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233"/>
          <a:stretch/>
        </p:blipFill>
        <p:spPr>
          <a:xfrm>
            <a:off x="4396170" y="1649293"/>
            <a:ext cx="7795839" cy="42539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CC17C2-15D0-8446-BF17-54A7510D1A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43689" y="1951114"/>
            <a:ext cx="6748312" cy="321338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D73F942-AA81-45A2-89A3-FD8278DB7C24}"/>
              </a:ext>
            </a:extLst>
          </p:cNvPr>
          <p:cNvSpPr txBox="1">
            <a:spLocks/>
          </p:cNvSpPr>
          <p:nvPr userDrawn="1"/>
        </p:nvSpPr>
        <p:spPr>
          <a:xfrm>
            <a:off x="11066039" y="6457318"/>
            <a:ext cx="129844" cy="13574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91DA3-4ABE-49F3-91E6-D9975CC9DD5F}" type="slidenum">
              <a:rPr lang="en-US" sz="882" smtClean="0">
                <a:solidFill>
                  <a:srgbClr val="222222"/>
                </a:solidFill>
                <a:latin typeface="Taub Sans"/>
                <a:cs typeface="Helvetica"/>
              </a:rPr>
              <a:pPr/>
              <a:t>‹#›</a:t>
            </a:fld>
            <a:endParaRPr lang="en-US" sz="882" dirty="0">
              <a:solidFill>
                <a:srgbClr val="222222"/>
              </a:solidFill>
              <a:latin typeface="Taub Sans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89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Headlin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808DC5A-0E36-2541-A6B0-EF139DF4DEC5}"/>
              </a:ext>
            </a:extLst>
          </p:cNvPr>
          <p:cNvSpPr/>
          <p:nvPr userDrawn="1"/>
        </p:nvSpPr>
        <p:spPr>
          <a:xfrm>
            <a:off x="10881469" y="1245459"/>
            <a:ext cx="1310531" cy="5612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 defTabSz="609507" hangingPunct="0"/>
            <a:endParaRPr lang="en-US" sz="1467" kern="0" dirty="0">
              <a:solidFill>
                <a:srgbClr val="F1DED2"/>
              </a:solidFill>
              <a:sym typeface="TaubSans-Regular"/>
            </a:endParaRPr>
          </a:p>
        </p:txBody>
      </p:sp>
      <p:grpSp>
        <p:nvGrpSpPr>
          <p:cNvPr id="137" name="Group"/>
          <p:cNvGrpSpPr/>
          <p:nvPr/>
        </p:nvGrpSpPr>
        <p:grpSpPr>
          <a:xfrm>
            <a:off x="2510375" y="6537465"/>
            <a:ext cx="7404665" cy="127001"/>
            <a:chOff x="0" y="0"/>
            <a:chExt cx="14809328" cy="254000"/>
          </a:xfrm>
        </p:grpSpPr>
        <p:pic>
          <p:nvPicPr>
            <p:cNvPr id="135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12066" y="381000"/>
            <a:ext cx="10148652" cy="820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141" name="Line"/>
          <p:cNvSpPr/>
          <p:nvPr/>
        </p:nvSpPr>
        <p:spPr>
          <a:xfrm flipV="1">
            <a:off x="9906000" y="0"/>
            <a:ext cx="0" cy="6858000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22859" tIns="60953" rIns="22859" bIns="60953"/>
          <a:lstStyle/>
          <a:p>
            <a:pPr defTabSz="609507" hangingPunct="0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67" kern="0" spc="-240" dirty="0">
              <a:solidFill>
                <a:srgbClr val="7C3520"/>
              </a:solidFill>
              <a:latin typeface="Taub Sans"/>
              <a:ea typeface="Taub Sans"/>
              <a:cs typeface="Taub Sans"/>
              <a:sym typeface="Taub Sans"/>
            </a:endParaRPr>
          </a:p>
        </p:txBody>
      </p:sp>
      <p:sp>
        <p:nvSpPr>
          <p:cNvPr id="142" name="Line"/>
          <p:cNvSpPr/>
          <p:nvPr/>
        </p:nvSpPr>
        <p:spPr>
          <a:xfrm flipV="1">
            <a:off x="2290804" y="6354783"/>
            <a:ext cx="0" cy="492828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22859" tIns="60953" rIns="22859" bIns="60953"/>
          <a:lstStyle/>
          <a:p>
            <a:pPr defTabSz="609507" hangingPunct="0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67" kern="0" spc="-240" dirty="0">
              <a:solidFill>
                <a:srgbClr val="7C3520"/>
              </a:solidFill>
              <a:latin typeface="Taub Sans"/>
              <a:ea typeface="Taub Sans"/>
              <a:cs typeface="Taub Sans"/>
              <a:sym typeface="Taub San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B21A22-6D53-034D-A9B2-08CFD16FD617}"/>
              </a:ext>
            </a:extLst>
          </p:cNvPr>
          <p:cNvCxnSpPr>
            <a:cxnSpLocks/>
          </p:cNvCxnSpPr>
          <p:nvPr userDrawn="1"/>
        </p:nvCxnSpPr>
        <p:spPr>
          <a:xfrm>
            <a:off x="0" y="1245455"/>
            <a:ext cx="12192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DP MAS Executive Overview…">
            <a:extLst>
              <a:ext uri="{FF2B5EF4-FFF2-40B4-BE49-F238E27FC236}">
                <a16:creationId xmlns:a16="http://schemas.microsoft.com/office/drawing/2014/main" id="{6F3B415D-314D-1A42-BE10-07CAA134B2BC}"/>
              </a:ext>
            </a:extLst>
          </p:cNvPr>
          <p:cNvSpPr txBox="1"/>
          <p:nvPr userDrawn="1"/>
        </p:nvSpPr>
        <p:spPr>
          <a:xfrm>
            <a:off x="512084" y="6559459"/>
            <a:ext cx="1175002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09507" hangingPunct="0"/>
            <a:r>
              <a:rPr sz="800" kern="0" dirty="0">
                <a:solidFill>
                  <a:srgbClr val="202020"/>
                </a:solidFill>
                <a:latin typeface="TaubSans-Regular"/>
                <a:sym typeface="TaubSans-Regular"/>
              </a:rPr>
              <a:t>Copyright © </a:t>
            </a:r>
            <a:r>
              <a:rPr lang="en-US" sz="800" kern="0" dirty="0">
                <a:solidFill>
                  <a:srgbClr val="202020"/>
                </a:solidFill>
                <a:latin typeface="TaubSans-Regular"/>
                <a:sym typeface="TaubSans-Regular"/>
              </a:rPr>
              <a:t>2020</a:t>
            </a:r>
            <a:r>
              <a:rPr sz="800" kern="0" dirty="0">
                <a:solidFill>
                  <a:srgbClr val="202020"/>
                </a:solidFill>
                <a:latin typeface="TaubSans-Regular"/>
                <a:sym typeface="TaubSans-Regular"/>
              </a:rPr>
              <a:t> ADP, </a:t>
            </a:r>
            <a:r>
              <a:rPr lang="en-US" sz="800" kern="0" dirty="0">
                <a:solidFill>
                  <a:srgbClr val="202020"/>
                </a:solidFill>
                <a:latin typeface="TaubSans-Regular"/>
                <a:sym typeface="TaubSans-Regular"/>
              </a:rPr>
              <a:t>Inc</a:t>
            </a:r>
            <a:r>
              <a:rPr sz="800" kern="0" dirty="0">
                <a:solidFill>
                  <a:srgbClr val="202020"/>
                </a:solidFill>
                <a:latin typeface="TaubSans-Regular"/>
                <a:sym typeface="TaubSans-Regular"/>
              </a:rPr>
              <a:t>. </a:t>
            </a: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E3903394-F927-0D48-8348-BB761AD93E18}"/>
              </a:ext>
            </a:extLst>
          </p:cNvPr>
          <p:cNvSpPr/>
          <p:nvPr userDrawn="1"/>
        </p:nvSpPr>
        <p:spPr>
          <a:xfrm flipH="1" flipV="1">
            <a:off x="10881469" y="18"/>
            <a:ext cx="0" cy="6847609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txBody>
          <a:bodyPr lIns="22859" tIns="60953" rIns="22859" bIns="60953"/>
          <a:lstStyle/>
          <a:p>
            <a:pPr defTabSz="609507" hangingPunct="0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67" kern="0" spc="-240" dirty="0">
              <a:solidFill>
                <a:srgbClr val="7C3520"/>
              </a:solidFill>
              <a:latin typeface="Taub Sans"/>
              <a:ea typeface="Taub Sans"/>
              <a:cs typeface="Taub Sans"/>
              <a:sym typeface="Taub Sans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BF56BC00-9B97-6746-8D77-F9BE34C0E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45932" y="6448309"/>
            <a:ext cx="4114800" cy="366183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067">
                <a:solidFill>
                  <a:srgbClr val="202020"/>
                </a:solidFill>
              </a:defRPr>
            </a:lvl1pPr>
          </a:lstStyle>
          <a:p>
            <a:pPr defTabSz="609507" hangingPunct="0"/>
            <a:fld id="{E6478503-FA84-5A48-9860-5F3D6CB65C06}" type="slidenum">
              <a:rPr lang="en-US" kern="0" smtClean="0">
                <a:latin typeface="TaubSans-Regular"/>
                <a:sym typeface="TaubSans-Regular"/>
              </a:rPr>
              <a:pPr defTabSz="609507" hangingPunct="0"/>
              <a:t>‹#›</a:t>
            </a:fld>
            <a:endParaRPr lang="en-US" kern="0" dirty="0">
              <a:latin typeface="TaubSans-Regular"/>
              <a:sym typeface="TaubSans-Regula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82E9CE-BDDC-C04A-95A9-4C62EB2E0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4" t="32233" r="7486"/>
          <a:stretch/>
        </p:blipFill>
        <p:spPr>
          <a:xfrm>
            <a:off x="10881524" y="-10393"/>
            <a:ext cx="1310529" cy="12558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397C4E-7B81-9744-BBD8-4F44E4ED9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91" y="6365843"/>
            <a:ext cx="721404" cy="3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49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E13226-0CC3-4F98-850D-52A27DF6C5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20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E13226-0CC3-4F98-850D-52A27DF6C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20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3AB827C-93C5-47F2-A706-8600E39913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2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1200"/>
              </a:spcAft>
            </a:pPr>
            <a:endParaRPr lang="en-US" sz="2800" b="0" i="0" baseline="0" dirty="0">
              <a:solidFill>
                <a:schemeClr val="tx1"/>
              </a:solidFill>
              <a:latin typeface="Taub Sans" pitchFamily="2" charset="0"/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377955"/>
            <a:ext cx="999744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Footer in sentence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48C12-4E00-4571-A250-07E5ADEF04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E675A3-6905-4528-B343-87BF1DC2A04C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A329D7-02B3-4992-83CF-B2C0D43D3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313382" y="10639"/>
            <a:ext cx="1866901" cy="1422329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863C8FE-E5C3-4BAD-9BB0-48E974CCD9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4" y="1050096"/>
            <a:ext cx="9997440" cy="276999"/>
          </a:xfrm>
        </p:spPr>
        <p:txBody>
          <a:bodyPr/>
          <a:lstStyle>
            <a:lvl1pPr>
              <a:defRPr sz="18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8209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s-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373F1E7-E434-3E48-B503-51C24E92C618}"/>
              </a:ext>
            </a:extLst>
          </p:cNvPr>
          <p:cNvSpPr/>
          <p:nvPr userDrawn="1"/>
        </p:nvSpPr>
        <p:spPr>
          <a:xfrm>
            <a:off x="10881469" y="1245462"/>
            <a:ext cx="1310531" cy="561254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41" tIns="44370" rIns="88741" bIns="44370" rtlCol="0" anchor="ctr"/>
          <a:lstStyle/>
          <a:p>
            <a:pPr algn="ctr" defTabSz="443709" hangingPunct="0"/>
            <a:endParaRPr lang="en-US" sz="1068" kern="0" dirty="0">
              <a:solidFill>
                <a:srgbClr val="F1DED2"/>
              </a:solidFill>
              <a:sym typeface="TaubSans-Regular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AE1C21-53D1-884A-AE05-436212B93E7C}"/>
              </a:ext>
            </a:extLst>
          </p:cNvPr>
          <p:cNvCxnSpPr>
            <a:cxnSpLocks/>
          </p:cNvCxnSpPr>
          <p:nvPr userDrawn="1"/>
        </p:nvCxnSpPr>
        <p:spPr>
          <a:xfrm>
            <a:off x="0" y="1245455"/>
            <a:ext cx="12192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"/>
          <p:cNvGrpSpPr/>
          <p:nvPr/>
        </p:nvGrpSpPr>
        <p:grpSpPr>
          <a:xfrm>
            <a:off x="2510378" y="6537468"/>
            <a:ext cx="7404665" cy="127001"/>
            <a:chOff x="0" y="0"/>
            <a:chExt cx="14809328" cy="254000"/>
          </a:xfrm>
        </p:grpSpPr>
        <p:pic>
          <p:nvPicPr>
            <p:cNvPr id="153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tretch>
              <a:fillRect/>
            </a:stretch>
          </p:blipFill>
          <p:spPr>
            <a:xfrm>
              <a:off x="-1" y="0"/>
              <a:ext cx="9300310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GP_footer_2.png" descr="GP_footer_2.png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r="48099"/>
            <a:stretch>
              <a:fillRect/>
            </a:stretch>
          </p:blipFill>
          <p:spPr>
            <a:xfrm>
              <a:off x="9982395" y="0"/>
              <a:ext cx="4826934" cy="25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1" name="Line"/>
          <p:cNvSpPr/>
          <p:nvPr/>
        </p:nvSpPr>
        <p:spPr>
          <a:xfrm flipV="1">
            <a:off x="2290804" y="6354783"/>
            <a:ext cx="0" cy="492828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6640" tIns="44370" rIns="16640" bIns="44370"/>
          <a:lstStyle/>
          <a:p>
            <a:pPr defTabSz="443709" hangingPunct="0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32" kern="0" spc="-175" dirty="0">
              <a:solidFill>
                <a:srgbClr val="7C3520"/>
              </a:solidFill>
              <a:latin typeface="Taub Sans"/>
              <a:ea typeface="Taub Sans"/>
              <a:cs typeface="Taub Sans"/>
              <a:sym typeface="Taub Sans"/>
            </a:endParaRPr>
          </a:p>
        </p:txBody>
      </p:sp>
      <p:sp>
        <p:nvSpPr>
          <p:cNvPr id="162" name="Line"/>
          <p:cNvSpPr/>
          <p:nvPr/>
        </p:nvSpPr>
        <p:spPr>
          <a:xfrm flipV="1">
            <a:off x="10872439" y="6365175"/>
            <a:ext cx="0" cy="492828"/>
          </a:xfrm>
          <a:prstGeom prst="line">
            <a:avLst/>
          </a:prstGeom>
          <a:ln w="6350">
            <a:solidFill>
              <a:srgbClr val="FFFFFF">
                <a:alpha val="50000"/>
              </a:srgbClr>
            </a:solidFill>
          </a:ln>
        </p:spPr>
        <p:txBody>
          <a:bodyPr lIns="16640" tIns="44370" rIns="16640" bIns="44370"/>
          <a:lstStyle/>
          <a:p>
            <a:pPr defTabSz="443709" hangingPunct="0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32" kern="0" spc="-175" dirty="0">
              <a:solidFill>
                <a:srgbClr val="7C3520"/>
              </a:solidFill>
              <a:latin typeface="Taub Sans"/>
              <a:ea typeface="Taub Sans"/>
              <a:cs typeface="Taub Sans"/>
              <a:sym typeface="Taub Sans"/>
            </a:endParaRPr>
          </a:p>
        </p:txBody>
      </p:sp>
      <p:sp>
        <p:nvSpPr>
          <p:cNvPr id="15" name="Title Text">
            <a:extLst>
              <a:ext uri="{FF2B5EF4-FFF2-40B4-BE49-F238E27FC236}">
                <a16:creationId xmlns:a16="http://schemas.microsoft.com/office/drawing/2014/main" id="{CA1C3248-A3B9-0344-869E-FE0A4D59707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12105" y="381000"/>
            <a:ext cx="9933505" cy="4668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30" b="0" i="0">
                <a:solidFill>
                  <a:schemeClr val="accent5"/>
                </a:solidFill>
                <a:latin typeface="Taub Sans" pitchFamily="2" charset="77"/>
                <a:ea typeface="Taub Sans" pitchFamily="2" charset="77"/>
                <a:cs typeface="Taub Sans" pitchFamily="2" charset="77"/>
                <a:sym typeface="TaubSans-Bold"/>
              </a:defRPr>
            </a:lvl1pPr>
          </a:lstStyle>
          <a:p>
            <a:r>
              <a:rPr lang="en-US" dirty="0"/>
              <a:t>Headline in sentence case, 24-pt</a:t>
            </a:r>
            <a:endParaRPr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DE42980-B52B-0E40-A54E-00324CD6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7" y="1632087"/>
            <a:ext cx="4595715" cy="4221715"/>
          </a:xfrm>
        </p:spPr>
        <p:txBody>
          <a:bodyPr/>
          <a:lstStyle>
            <a:lvl1pPr marL="166393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1pPr>
            <a:lvl2pPr marL="499177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2pPr>
            <a:lvl3pPr marL="831958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3pPr>
            <a:lvl4pPr marL="1164739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4pPr>
            <a:lvl5pPr marL="1497521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EBB2FE43-A6BB-DF47-9FC0-A0C0FE004F5F}"/>
              </a:ext>
            </a:extLst>
          </p:cNvPr>
          <p:cNvSpPr/>
          <p:nvPr userDrawn="1"/>
        </p:nvSpPr>
        <p:spPr>
          <a:xfrm flipH="1" flipV="1">
            <a:off x="10881469" y="21"/>
            <a:ext cx="0" cy="6847609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txBody>
          <a:bodyPr lIns="16640" tIns="44370" rIns="16640" bIns="44370"/>
          <a:lstStyle/>
          <a:p>
            <a:pPr defTabSz="443709" hangingPunct="0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2232" kern="0" spc="-175" dirty="0">
              <a:solidFill>
                <a:srgbClr val="7C3520"/>
              </a:solidFill>
              <a:latin typeface="Taub Sans"/>
              <a:ea typeface="Taub Sans"/>
              <a:cs typeface="Taub Sans"/>
              <a:sym typeface="Taub San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AFE12-4C75-6947-9C55-46D6692FF9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93993" y="1632087"/>
            <a:ext cx="4595715" cy="4221715"/>
          </a:xfrm>
        </p:spPr>
        <p:txBody>
          <a:bodyPr/>
          <a:lstStyle>
            <a:lvl1pPr marL="166393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1pPr>
            <a:lvl2pPr marL="499177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2pPr>
            <a:lvl3pPr marL="831958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3pPr>
            <a:lvl4pPr marL="1164739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4pPr>
            <a:lvl5pPr marL="1497521" indent="-166393">
              <a:buClr>
                <a:schemeClr val="accent1"/>
              </a:buClr>
              <a:buFont typeface="Arial" panose="020B0604020202020204" pitchFamily="34" charset="0"/>
              <a:buChar char="•"/>
              <a:defRPr sz="971">
                <a:solidFill>
                  <a:srgbClr val="20202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D74C47-3E62-D84F-892C-981FD8A2B3C9}"/>
              </a:ext>
            </a:extLst>
          </p:cNvPr>
          <p:cNvCxnSpPr>
            <a:cxnSpLocks/>
          </p:cNvCxnSpPr>
          <p:nvPr userDrawn="1"/>
        </p:nvCxnSpPr>
        <p:spPr>
          <a:xfrm>
            <a:off x="5515693" y="1245458"/>
            <a:ext cx="0" cy="5612547"/>
          </a:xfrm>
          <a:prstGeom prst="line">
            <a:avLst/>
          </a:prstGeom>
          <a:ln w="6350">
            <a:solidFill>
              <a:srgbClr val="D0271D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9B2F2C8-6345-FF4F-AEA3-B88AEB47F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45932" y="6448312"/>
            <a:ext cx="4114800" cy="366183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777">
                <a:solidFill>
                  <a:srgbClr val="202020"/>
                </a:solidFill>
              </a:defRPr>
            </a:lvl1pPr>
          </a:lstStyle>
          <a:p>
            <a:pPr defTabSz="443709" hangingPunct="0"/>
            <a:fld id="{E6478503-FA84-5A48-9860-5F3D6CB65C06}" type="slidenum">
              <a:rPr lang="en-US" kern="0" smtClean="0">
                <a:latin typeface="TaubSans-Regular"/>
                <a:sym typeface="TaubSans-Regular"/>
              </a:rPr>
              <a:pPr defTabSz="443709" hangingPunct="0"/>
              <a:t>‹#›</a:t>
            </a:fld>
            <a:endParaRPr lang="en-US" kern="0" dirty="0">
              <a:latin typeface="TaubSans-Regular"/>
              <a:sym typeface="TaubSans-Regular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2C40E5-38ED-6F4A-9C28-3C6400822A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79" t="32233" r="9839"/>
          <a:stretch/>
        </p:blipFill>
        <p:spPr>
          <a:xfrm>
            <a:off x="10890500" y="10371"/>
            <a:ext cx="1301501" cy="12350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908A75-0F0E-1345-9F96-BCA0173888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844" y="6369621"/>
            <a:ext cx="895720" cy="335692"/>
          </a:xfrm>
          <a:prstGeom prst="rect">
            <a:avLst/>
          </a:prstGeom>
        </p:spPr>
      </p:pic>
      <p:sp>
        <p:nvSpPr>
          <p:cNvPr id="20" name="ADP MAS Executive Overview…">
            <a:extLst>
              <a:ext uri="{FF2B5EF4-FFF2-40B4-BE49-F238E27FC236}">
                <a16:creationId xmlns:a16="http://schemas.microsoft.com/office/drawing/2014/main" id="{5A336B12-4F4C-2141-95DB-921C42EA68F3}"/>
              </a:ext>
            </a:extLst>
          </p:cNvPr>
          <p:cNvSpPr txBox="1"/>
          <p:nvPr userDrawn="1"/>
        </p:nvSpPr>
        <p:spPr>
          <a:xfrm>
            <a:off x="512086" y="6576226"/>
            <a:ext cx="870431" cy="89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43709" hangingPunct="0"/>
            <a:r>
              <a:rPr sz="582" kern="0" dirty="0">
                <a:solidFill>
                  <a:srgbClr val="202020"/>
                </a:solidFill>
                <a:latin typeface="TaubSans-Regular"/>
                <a:sym typeface="TaubSans-Regular"/>
              </a:rPr>
              <a:t>Copyright © </a:t>
            </a:r>
            <a:r>
              <a:rPr lang="en-US" sz="582" kern="0" dirty="0">
                <a:solidFill>
                  <a:srgbClr val="202020"/>
                </a:solidFill>
                <a:latin typeface="TaubSans-Regular"/>
                <a:sym typeface="TaubSans-Regular"/>
              </a:rPr>
              <a:t>2020</a:t>
            </a:r>
            <a:r>
              <a:rPr sz="582" kern="0" dirty="0">
                <a:solidFill>
                  <a:srgbClr val="202020"/>
                </a:solidFill>
                <a:latin typeface="TaubSans-Regular"/>
                <a:sym typeface="TaubSans-Regular"/>
              </a:rPr>
              <a:t> ADP, </a:t>
            </a:r>
            <a:r>
              <a:rPr lang="en-US" sz="582" kern="0" dirty="0">
                <a:solidFill>
                  <a:srgbClr val="202020"/>
                </a:solidFill>
                <a:latin typeface="TaubSans-Regular"/>
                <a:sym typeface="TaubSans-Regular"/>
              </a:rPr>
              <a:t>Inc</a:t>
            </a:r>
            <a:r>
              <a:rPr sz="582" kern="0" dirty="0">
                <a:solidFill>
                  <a:srgbClr val="202020"/>
                </a:solidFill>
                <a:latin typeface="TaubSans-Regular"/>
                <a:sym typeface="TaubSans-Regular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92704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5A6BCB-A422-4507-AB9A-2B63293BCBE4}"/>
              </a:ext>
            </a:extLst>
          </p:cNvPr>
          <p:cNvSpPr/>
          <p:nvPr userDrawn="1"/>
        </p:nvSpPr>
        <p:spPr>
          <a:xfrm>
            <a:off x="291317" y="6343861"/>
            <a:ext cx="9803663" cy="514139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222222">
                  <a:lumMod val="50000"/>
                </a:srgbClr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C76F6F-980C-4175-84DC-A535E711E0E5}"/>
              </a:ext>
            </a:extLst>
          </p:cNvPr>
          <p:cNvSpPr/>
          <p:nvPr userDrawn="1"/>
        </p:nvSpPr>
        <p:spPr>
          <a:xfrm>
            <a:off x="2" y="6343861"/>
            <a:ext cx="3247599" cy="514139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FE211F-6C54-4D68-AA75-09D0E2D830C0}"/>
              </a:ext>
            </a:extLst>
          </p:cNvPr>
          <p:cNvSpPr/>
          <p:nvPr userDrawn="1"/>
        </p:nvSpPr>
        <p:spPr>
          <a:xfrm>
            <a:off x="9907364" y="6343861"/>
            <a:ext cx="968065" cy="514139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43B87E-BB4D-4AB6-8508-39BAF6FF3A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12185647" cy="3429001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9E0DFFA8-EB44-4417-8388-375A290AF04A}"/>
              </a:ext>
            </a:extLst>
          </p:cNvPr>
          <p:cNvSpPr/>
          <p:nvPr userDrawn="1"/>
        </p:nvSpPr>
        <p:spPr>
          <a:xfrm flipH="1" flipV="1">
            <a:off x="9906000" y="3429005"/>
            <a:ext cx="0" cy="3418607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6343861"/>
            <a:ext cx="12192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512066" y="6559415"/>
            <a:ext cx="1966885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354"/>
            <a:r>
              <a:rPr sz="800" dirty="0"/>
              <a:t>Copyright © 201</a:t>
            </a:r>
            <a:r>
              <a:rPr lang="en-US" sz="800" dirty="0"/>
              <a:t>9</a:t>
            </a:r>
            <a:r>
              <a:rPr sz="800" dirty="0"/>
              <a:t> ADP, LLC. </a:t>
            </a:r>
            <a:r>
              <a:rPr lang="en-US" sz="800" dirty="0"/>
              <a:t>ADP </a:t>
            </a:r>
            <a:r>
              <a:rPr sz="800" dirty="0"/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3" y="3802308"/>
            <a:ext cx="8534400" cy="738664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spcAft>
                <a:spcPts val="4800"/>
              </a:spcAft>
              <a:defRPr sz="48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buNone/>
              <a:defRPr sz="32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900D89B-DEC4-45ED-8F65-47C9835B3647}"/>
              </a:ext>
            </a:extLst>
          </p:cNvPr>
          <p:cNvSpPr/>
          <p:nvPr userDrawn="1"/>
        </p:nvSpPr>
        <p:spPr>
          <a:xfrm>
            <a:off x="-6347" y="3429000"/>
            <a:ext cx="12192001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051AE-C571-4BC0-A87A-F8A8B0ED09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Footer in sentence case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646B5-41E5-488B-B6E8-453CDC67A4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919123F-84CB-47EC-8BB0-4F4F5B8592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" y="3"/>
            <a:ext cx="12192000" cy="6858000"/>
          </a:xfrm>
          <a:solidFill>
            <a:schemeClr val="tx1">
              <a:lumMod val="50000"/>
              <a:alpha val="60000"/>
            </a:schemeClr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127F-7318-4BE8-8E2C-132BA987E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2E7A5C18-BF8A-4056-9F3B-83CDD2AF596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26094" y="6515129"/>
            <a:ext cx="615244" cy="209552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18282" tIns="59142" rIns="118282" bIns="59142" numCol="1" anchor="t" anchorCtr="0" compatLnSpc="1">
            <a:prstTxWarp prst="textNoShape">
              <a:avLst/>
            </a:prstTxWarp>
          </a:bodyPr>
          <a:lstStyle/>
          <a:p>
            <a:endParaRPr lang="en-US" sz="2328" dirty="0">
              <a:solidFill>
                <a:srgbClr val="222222"/>
              </a:solidFill>
            </a:endParaRP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22B5BA3A-D915-416F-84C8-F564F316C5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5705" y="1204549"/>
            <a:ext cx="6353977" cy="4448910"/>
          </a:xfr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spcAft>
                <a:spcPts val="4658"/>
              </a:spcAft>
              <a:defRPr sz="3106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293" b="1">
                <a:solidFill>
                  <a:schemeClr val="bg1"/>
                </a:solidFill>
              </a:defRPr>
            </a:lvl2pPr>
            <a:lvl3pPr marL="0" indent="0">
              <a:buNone/>
              <a:defRPr sz="1293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 lvl="1"/>
            <a:r>
              <a:rPr lang="en-US"/>
              <a:t>Name</a:t>
            </a:r>
          </a:p>
          <a:p>
            <a:pPr lvl="2"/>
            <a:r>
              <a:rPr lang="en-US"/>
              <a:t>Title, Company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AD03352-3939-4DF1-88C2-1023774464E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3"/>
            <a:ext cx="12192000" cy="6858000"/>
          </a:xfrm>
        </p:spPr>
        <p:txBody>
          <a:bodyPr rIns="822960" anchor="ctr">
            <a:noAutofit/>
          </a:bodyPr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insert picture</a:t>
            </a:r>
            <a:br>
              <a:rPr lang="en-US" dirty="0"/>
            </a:br>
            <a:r>
              <a:rPr lang="en-US" dirty="0"/>
              <a:t>Then right click &gt; Send to back</a:t>
            </a:r>
          </a:p>
        </p:txBody>
      </p:sp>
    </p:spTree>
    <p:extLst>
      <p:ext uri="{BB962C8B-B14F-4D97-AF65-F5344CB8AC3E}">
        <p14:creationId xmlns:p14="http://schemas.microsoft.com/office/powerpoint/2010/main" val="1807772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DE31329D-88B6-45C4-8073-2C24DC944D7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9" y="6515128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66"/>
            <a:endParaRPr lang="en-US" sz="1800" dirty="0">
              <a:solidFill>
                <a:srgbClr val="22222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6FEA1-8E85-4A85-AD50-D9646BA95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Footer in sentence case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5E2C1-9E08-445E-ACF6-2A47115AF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6" name="ADP MAS Executive Overview…">
            <a:extLst>
              <a:ext uri="{FF2B5EF4-FFF2-40B4-BE49-F238E27FC236}">
                <a16:creationId xmlns:a16="http://schemas.microsoft.com/office/drawing/2014/main" id="{2A8EAF65-2498-45F2-BFB0-133D5964730C}"/>
              </a:ext>
            </a:extLst>
          </p:cNvPr>
          <p:cNvSpPr txBox="1"/>
          <p:nvPr userDrawn="1"/>
        </p:nvSpPr>
        <p:spPr>
          <a:xfrm>
            <a:off x="512064" y="6574802"/>
            <a:ext cx="888064" cy="92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189" hangingPunct="0"/>
            <a:r>
              <a:rPr sz="600" kern="0" dirty="0">
                <a:solidFill>
                  <a:srgbClr val="202020"/>
                </a:solidFill>
                <a:latin typeface="TaubSans-Regular"/>
                <a:sym typeface="TaubSans-Regular"/>
              </a:rPr>
              <a:t>Copyright © 20</a:t>
            </a:r>
            <a:r>
              <a:rPr lang="en-US" sz="600" kern="0" dirty="0">
                <a:solidFill>
                  <a:srgbClr val="202020"/>
                </a:solidFill>
                <a:latin typeface="TaubSans-Regular"/>
                <a:sym typeface="TaubSans-Regular"/>
              </a:rPr>
              <a:t>20</a:t>
            </a:r>
            <a:r>
              <a:rPr sz="600" kern="0" dirty="0">
                <a:solidFill>
                  <a:srgbClr val="202020"/>
                </a:solidFill>
                <a:latin typeface="TaubSans-Regular"/>
                <a:sym typeface="TaubSans-Regular"/>
              </a:rPr>
              <a:t> ADP, </a:t>
            </a:r>
            <a:r>
              <a:rPr lang="en-US" sz="600" kern="0" dirty="0">
                <a:solidFill>
                  <a:srgbClr val="202020"/>
                </a:solidFill>
                <a:latin typeface="TaubSans-Regular"/>
                <a:sym typeface="TaubSans-Regular"/>
              </a:rPr>
              <a:t>Inc</a:t>
            </a:r>
            <a:r>
              <a:rPr sz="600" kern="0" dirty="0">
                <a:solidFill>
                  <a:srgbClr val="202020"/>
                </a:solidFill>
                <a:latin typeface="TaubSans-Regular"/>
                <a:sym typeface="TaubSans-Regular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78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10452A-ABD4-49A7-92DF-9FF1F0B85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87" t="-176" r="322"/>
          <a:stretch/>
        </p:blipFill>
        <p:spPr>
          <a:xfrm>
            <a:off x="7968006" y="3825124"/>
            <a:ext cx="1939356" cy="259217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6EBFF5-352E-4C6E-BC5F-C3EE9E927588}"/>
              </a:ext>
            </a:extLst>
          </p:cNvPr>
          <p:cNvCxnSpPr>
            <a:cxnSpLocks/>
          </p:cNvCxnSpPr>
          <p:nvPr userDrawn="1"/>
        </p:nvCxnSpPr>
        <p:spPr>
          <a:xfrm flipV="1">
            <a:off x="7968004" y="5"/>
            <a:ext cx="0" cy="6858001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142C0E5-C013-4797-8D04-A08441270FC5}"/>
              </a:ext>
            </a:extLst>
          </p:cNvPr>
          <p:cNvSpPr/>
          <p:nvPr userDrawn="1"/>
        </p:nvSpPr>
        <p:spPr>
          <a:xfrm>
            <a:off x="291317" y="6343861"/>
            <a:ext cx="9803663" cy="514139"/>
          </a:xfrm>
          <a:prstGeom prst="rect">
            <a:avLst/>
          </a:prstGeom>
          <a:solidFill>
            <a:schemeClr val="accent4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222222">
                  <a:lumMod val="50000"/>
                </a:srgbClr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751EC3-E3E0-487F-832F-3B0DA0DB976E}"/>
              </a:ext>
            </a:extLst>
          </p:cNvPr>
          <p:cNvSpPr/>
          <p:nvPr userDrawn="1"/>
        </p:nvSpPr>
        <p:spPr>
          <a:xfrm>
            <a:off x="2" y="6343861"/>
            <a:ext cx="3247599" cy="514139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D10E51-5BC6-483C-94BB-A6FBF1FDD52B}"/>
              </a:ext>
            </a:extLst>
          </p:cNvPr>
          <p:cNvSpPr/>
          <p:nvPr userDrawn="1"/>
        </p:nvSpPr>
        <p:spPr>
          <a:xfrm>
            <a:off x="9907364" y="6343861"/>
            <a:ext cx="968065" cy="514139"/>
          </a:xfrm>
          <a:prstGeom prst="rect">
            <a:avLst/>
          </a:prstGeom>
          <a:solidFill>
            <a:schemeClr val="accent1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  <a:cs typeface="Taub Sans"/>
              <a:sym typeface="Taub Sans"/>
            </a:endParaRPr>
          </a:p>
        </p:txBody>
      </p:sp>
      <p:sp>
        <p:nvSpPr>
          <p:cNvPr id="36" name="Line">
            <a:extLst>
              <a:ext uri="{FF2B5EF4-FFF2-40B4-BE49-F238E27FC236}">
                <a16:creationId xmlns:a16="http://schemas.microsoft.com/office/drawing/2014/main" id="{44F68021-5486-4BA1-A821-950F77859A0D}"/>
              </a:ext>
            </a:extLst>
          </p:cNvPr>
          <p:cNvSpPr/>
          <p:nvPr userDrawn="1"/>
        </p:nvSpPr>
        <p:spPr>
          <a:xfrm>
            <a:off x="1" y="6343861"/>
            <a:ext cx="12192000" cy="0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38" name="ADP MAS Executive Overview…">
            <a:extLst>
              <a:ext uri="{FF2B5EF4-FFF2-40B4-BE49-F238E27FC236}">
                <a16:creationId xmlns:a16="http://schemas.microsoft.com/office/drawing/2014/main" id="{9A283160-5FF1-4743-A247-02109B914875}"/>
              </a:ext>
            </a:extLst>
          </p:cNvPr>
          <p:cNvSpPr txBox="1"/>
          <p:nvPr userDrawn="1"/>
        </p:nvSpPr>
        <p:spPr>
          <a:xfrm>
            <a:off x="512066" y="6559415"/>
            <a:ext cx="1966885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354"/>
            <a:r>
              <a:rPr sz="800" dirty="0"/>
              <a:t>Copyright © 201</a:t>
            </a:r>
            <a:r>
              <a:rPr lang="en-US" sz="800" dirty="0"/>
              <a:t>9</a:t>
            </a:r>
            <a:r>
              <a:rPr sz="800" dirty="0"/>
              <a:t> ADP, LLC. </a:t>
            </a:r>
            <a:r>
              <a:rPr lang="en-US" sz="800" dirty="0"/>
              <a:t>ADP </a:t>
            </a:r>
            <a:r>
              <a:rPr sz="800" dirty="0"/>
              <a:t>Confidential.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C5E29FE7-5AED-42E9-B009-7DEA8B68BA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3" y="2111123"/>
            <a:ext cx="6705600" cy="738664"/>
          </a:xfrm>
        </p:spPr>
        <p:txBody>
          <a:bodyPr anchor="ctr">
            <a:spAutoFit/>
          </a:bodyPr>
          <a:lstStyle>
            <a:lvl1pPr>
              <a:lnSpc>
                <a:spcPct val="100000"/>
              </a:lnSpc>
              <a:spcAft>
                <a:spcPts val="4800"/>
              </a:spcAft>
              <a:defRPr sz="4800">
                <a:solidFill>
                  <a:schemeClr val="accent5"/>
                </a:solidFill>
              </a:defRPr>
            </a:lvl1pPr>
            <a:lvl2pPr marL="0" indent="0">
              <a:lnSpc>
                <a:spcPct val="100000"/>
              </a:lnSpc>
              <a:buNone/>
              <a:defRPr sz="320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B2FD5B-1BE7-4335-8286-FC2F5A1E31FD}"/>
              </a:ext>
            </a:extLst>
          </p:cNvPr>
          <p:cNvCxnSpPr/>
          <p:nvPr userDrawn="1"/>
        </p:nvCxnSpPr>
        <p:spPr>
          <a:xfrm flipV="1">
            <a:off x="9907360" y="-16322"/>
            <a:ext cx="0" cy="6883849"/>
          </a:xfrm>
          <a:prstGeom prst="line">
            <a:avLst/>
          </a:prstGeom>
          <a:ln w="6350">
            <a:solidFill>
              <a:srgbClr val="D0271D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DD73D-4367-4428-B9B1-88CE4C0C334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Footer in sentence case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6E005-29E7-4E49-9534-044C22D8F1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91DA3-4ABE-49F3-91E6-D9975CC9DD5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8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00064F7-AF22-40BE-9CA3-E37719D482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00064F7-AF22-40BE-9CA3-E37719D48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219B743-0187-4CB4-958A-0455FB6CF9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09074-2222-4B4E-AA54-75A86715BF4B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6"/>
          </a:solidFill>
          <a:ln w="1905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EE6910C5-D2A3-4AEC-A3F5-C79B236A10F5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C6E3899-D868-4259-9BD0-08933998F51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43802-EA1D-4F03-AF42-2091D5FAF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CAC2F7-2AE2-47EA-A4F9-69B87B0A282C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2CA79A96-A46A-4043-8DE4-59AEF3E0E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525798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BB3DF27-36C2-4D9B-84F8-C86689A146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BB3DF27-36C2-4D9B-84F8-C86689A146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C2F660E-9AFA-44CE-B2CE-37E304AD5A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377954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9499DCA-4E57-4AF8-AA27-877148DAAB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Footer in sentence case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C86183-5085-425A-911E-943AA6FE5499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6"/>
          </a:solidFill>
          <a:ln w="1905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1D1663C5-C1D6-472D-8743-8D6DBA39342A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C2D397B-AD55-45D0-8481-A6C52AA757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4AA219-9D2B-4980-9685-44F3C733E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BA7BD3-A59B-4F4A-97CB-A8F367B6BA77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AE87AF3-535B-43F7-B50A-CD4F5F5148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4" y="1050094"/>
            <a:ext cx="9997440" cy="366255"/>
          </a:xfrm>
        </p:spPr>
        <p:txBody>
          <a:bodyPr/>
          <a:lstStyle>
            <a:lvl1pPr>
              <a:defRPr sz="24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37539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93B3082-63B6-49AC-A4DA-3B92C37C4D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93B3082-63B6-49AC-A4DA-3B92C37C4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73F2A08-3AC8-4E48-9E02-37D2C2F57FC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2062" y="1914143"/>
            <a:ext cx="9997441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Footer in sentence case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E11EDC-58E1-4672-A08E-831910BE33BB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6"/>
          </a:solidFill>
          <a:ln w="1905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574963F6-CA33-4700-B662-499262FF1162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8E74303-01FC-4276-8B48-C26DAC8576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49A7DB-8DD0-491E-8951-3E64FB0BD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388B5E-DEE9-4350-A0E9-125507DBB086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18EEDD0-F86C-4DFD-B097-37AFB119D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525798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+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BF1FB9A-7E9E-4B8E-AD61-D4C33D07B8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BF1FB9A-7E9E-4B8E-AD61-D4C33D07B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20E0FE5-0617-4F10-89A2-024332642B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7099E-C6B2-4E92-A34A-59B432832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377954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2063" y="1914143"/>
            <a:ext cx="9957344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132FD08-4AA4-4235-82A4-E8D7810E01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</a:rPr>
              <a:t>Footer in sentence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3E115-558B-4376-92F0-9EDAF1E8354D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B3FE334-5074-47F9-B243-67045BF74272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6D6A0DC-28FF-47AF-A39A-423A1ABE297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97DF90-7917-4C1C-8D0A-4C82FFADD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6D56C9-E95D-4B24-8602-BC23EC6DAF45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F26186F-7395-49A9-9A17-6E276310FA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064" y="1050094"/>
            <a:ext cx="9997440" cy="366255"/>
          </a:xfrm>
        </p:spPr>
        <p:txBody>
          <a:bodyPr/>
          <a:lstStyle>
            <a:lvl1pPr>
              <a:defRPr sz="2400"/>
            </a:lvl1pPr>
            <a:lvl4pPr>
              <a:defRPr/>
            </a:lvl4pPr>
          </a:lstStyle>
          <a:p>
            <a:pPr lvl="0"/>
            <a:r>
              <a:rPr lang="en-US" dirty="0"/>
              <a:t>Subtitle in sentence case, 18-pt</a:t>
            </a:r>
          </a:p>
        </p:txBody>
      </p:sp>
    </p:spTree>
    <p:extLst>
      <p:ext uri="{BB962C8B-B14F-4D97-AF65-F5344CB8AC3E}">
        <p14:creationId xmlns:p14="http://schemas.microsoft.com/office/powerpoint/2010/main" val="24961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: Headlin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4549199-4725-4C68-A6B9-802220D701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4549199-4725-4C68-A6B9-802220D70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84E64FF-B638-4E85-B1B4-9B1855945CE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22401F-B6BA-4380-9FE0-7967FE971D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C691DA3-4ABE-49F3-91E6-D9975CC9DD5F}" type="slidenum">
              <a:rPr lang="en-US" smtClean="0">
                <a:solidFill>
                  <a:srgbClr val="222222"/>
                </a:solidFill>
              </a:rPr>
              <a:pPr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1A4692-705F-4B03-A981-DB9DF367EF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2063" y="1914143"/>
            <a:ext cx="457200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329574-BBB9-4A12-9591-43D618E22673}"/>
              </a:ext>
            </a:extLst>
          </p:cNvPr>
          <p:cNvCxnSpPr>
            <a:cxnSpLocks/>
          </p:cNvCxnSpPr>
          <p:nvPr userDrawn="1"/>
        </p:nvCxnSpPr>
        <p:spPr>
          <a:xfrm>
            <a:off x="5515695" y="1538846"/>
            <a:ext cx="0" cy="5319159"/>
          </a:xfrm>
          <a:prstGeom prst="line">
            <a:avLst/>
          </a:prstGeom>
          <a:ln w="6350">
            <a:solidFill>
              <a:srgbClr val="D0271D">
                <a:alpha val="4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DAFBA97-BD6B-4B88-8E85-43E95D9282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37504" y="1914143"/>
            <a:ext cx="4572000" cy="426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 marL="457178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4pPr>
            <a:lvl5pPr marL="609570" indent="-15239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DF8C12-C3CF-4EF2-98A2-57A2A5AF581C}"/>
              </a:ext>
            </a:extLst>
          </p:cNvPr>
          <p:cNvSpPr/>
          <p:nvPr userDrawn="1"/>
        </p:nvSpPr>
        <p:spPr>
          <a:xfrm>
            <a:off x="10881469" y="1538841"/>
            <a:ext cx="1310532" cy="5319160"/>
          </a:xfrm>
          <a:prstGeom prst="rect">
            <a:avLst/>
          </a:prstGeom>
          <a:solidFill>
            <a:schemeClr val="accent5"/>
          </a:solidFill>
          <a:ln w="190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2557" tIns="162557" rIns="162557" bIns="162557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625518" hangingPunct="0"/>
            <a:endParaRPr lang="en-US" sz="1600" dirty="0">
              <a:solidFill>
                <a:srgbClr val="EFDFD1"/>
              </a:solidFill>
              <a:ea typeface="Taub Sans" pitchFamily="2" charset="77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87A2E62B-27CE-4C72-97CC-B51354D9F291}"/>
              </a:ext>
            </a:extLst>
          </p:cNvPr>
          <p:cNvSpPr/>
          <p:nvPr userDrawn="1"/>
        </p:nvSpPr>
        <p:spPr>
          <a:xfrm flipH="1" flipV="1">
            <a:off x="10881471" y="5201"/>
            <a:ext cx="0" cy="6847609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txBody>
          <a:bodyPr lIns="22860" rIns="22860"/>
          <a:lstStyle/>
          <a:p>
            <a:pPr defTabSz="914354">
              <a:defRPr sz="6000" spc="-180">
                <a:latin typeface="Taub Sans"/>
                <a:ea typeface="Taub Sans"/>
                <a:cs typeface="Taub Sans"/>
                <a:sym typeface="Taub Sans"/>
              </a:defRPr>
            </a:pPr>
            <a:endParaRPr sz="3000" spc="-240" dirty="0">
              <a:solidFill>
                <a:srgbClr val="222222"/>
              </a:solidFill>
              <a:ea typeface="Taub Sans"/>
              <a:cs typeface="Taub Sans"/>
              <a:sym typeface="Taub San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9E00001-6DC8-4976-8B1E-C2B0E39E0D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6806E0-E65E-49C8-9C39-A08C1593F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22" t="38598" r="21080"/>
          <a:stretch/>
        </p:blipFill>
        <p:spPr>
          <a:xfrm>
            <a:off x="10881469" y="5"/>
            <a:ext cx="1310532" cy="142232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846481-DDF2-4FEE-B6E8-839315B8C7D5}"/>
              </a:ext>
            </a:extLst>
          </p:cNvPr>
          <p:cNvCxnSpPr>
            <a:cxnSpLocks/>
          </p:cNvCxnSpPr>
          <p:nvPr userDrawn="1"/>
        </p:nvCxnSpPr>
        <p:spPr>
          <a:xfrm>
            <a:off x="0" y="1538840"/>
            <a:ext cx="12192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D3716BA-02BF-4706-BFF5-D3CFCAD74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4" y="525798"/>
            <a:ext cx="9997440" cy="574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Headline in sentence case, 28-pt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1330CC2-21BD-47EE-97AD-9D408F3D77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21" imgW="383" imgH="384" progId="TCLayout.ActiveDocument.1">
                  <p:embed/>
                </p:oleObj>
              </mc:Choice>
              <mc:Fallback>
                <p:oleObj name="think-cell Slide" r:id="rId21" imgW="383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1330CC2-21BD-47EE-97AD-9D408F3D77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5CC7DE1-B2DB-4E82-8A04-54C9E58CFCB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spcAft>
                <a:spcPts val="1600"/>
              </a:spcAft>
            </a:pPr>
            <a:endParaRPr lang="en-US" sz="3733" dirty="0">
              <a:solidFill>
                <a:srgbClr val="222222"/>
              </a:solidFill>
              <a:sym typeface="Taub Sans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E826A-F676-496D-943F-9B579DC9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77954"/>
            <a:ext cx="11171936" cy="5745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97F75-0A19-49AC-8044-279F24B7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064" y="1403772"/>
            <a:ext cx="11171936" cy="203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CC5A5-085B-425E-AC19-EEF6E91ED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8354" y="6518830"/>
            <a:ext cx="6294559" cy="1642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pPr defTabSz="914354"/>
            <a:r>
              <a:rPr lang="en-US">
                <a:solidFill>
                  <a:srgbClr val="222222"/>
                </a:solidFill>
              </a:rPr>
              <a:t>Footer in sentence case</a:t>
            </a:r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97EA0-7F08-48C2-A1DD-79E84C0F1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12045" y="6518830"/>
            <a:ext cx="158697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67">
                <a:solidFill>
                  <a:schemeClr val="tx1"/>
                </a:solidFill>
              </a:defRPr>
            </a:lvl1pPr>
          </a:lstStyle>
          <a:p>
            <a:pPr defTabSz="914354"/>
            <a:fld id="{0C691DA3-4ABE-49F3-91E6-D9975CC9DD5F}" type="slidenum">
              <a:rPr lang="en-US" smtClean="0">
                <a:solidFill>
                  <a:srgbClr val="222222"/>
                </a:solidFill>
              </a:rPr>
              <a:pPr defTabSz="914354"/>
              <a:t>‹#›</a:t>
            </a:fld>
            <a:endParaRPr lang="en-US" dirty="0">
              <a:solidFill>
                <a:srgbClr val="222222"/>
              </a:solidFill>
            </a:endParaRPr>
          </a:p>
        </p:txBody>
      </p:sp>
      <p:sp>
        <p:nvSpPr>
          <p:cNvPr id="9" name="ADP MAS Executive Overview…">
            <a:extLst>
              <a:ext uri="{FF2B5EF4-FFF2-40B4-BE49-F238E27FC236}">
                <a16:creationId xmlns:a16="http://schemas.microsoft.com/office/drawing/2014/main" id="{9404136C-9552-4669-A4DC-120E7F78D919}"/>
              </a:ext>
            </a:extLst>
          </p:cNvPr>
          <p:cNvSpPr txBox="1"/>
          <p:nvPr userDrawn="1"/>
        </p:nvSpPr>
        <p:spPr>
          <a:xfrm>
            <a:off x="512066" y="6559415"/>
            <a:ext cx="2830903" cy="12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914354"/>
            <a:r>
              <a:rPr sz="800" dirty="0">
                <a:solidFill>
                  <a:srgbClr val="222222"/>
                </a:solidFill>
              </a:rPr>
              <a:t>Copyright © 20</a:t>
            </a:r>
            <a:r>
              <a:rPr lang="en-US" sz="800" dirty="0">
                <a:solidFill>
                  <a:srgbClr val="222222"/>
                </a:solidFill>
              </a:rPr>
              <a:t>20</a:t>
            </a:r>
            <a:r>
              <a:rPr sz="800" dirty="0">
                <a:solidFill>
                  <a:srgbClr val="222222"/>
                </a:solidFill>
              </a:rPr>
              <a:t> ADP, LLC. </a:t>
            </a:r>
            <a:r>
              <a:rPr lang="en-US" sz="800" dirty="0">
                <a:solidFill>
                  <a:srgbClr val="222222"/>
                </a:solidFill>
              </a:rPr>
              <a:t>ADP </a:t>
            </a:r>
            <a:r>
              <a:rPr sz="800" dirty="0">
                <a:solidFill>
                  <a:srgbClr val="222222"/>
                </a:solidFill>
              </a:rPr>
              <a:t>Confidential</a:t>
            </a:r>
            <a:r>
              <a:rPr lang="en-US" sz="800" dirty="0">
                <a:solidFill>
                  <a:srgbClr val="222222"/>
                </a:solidFill>
              </a:rPr>
              <a:t>. All Rights Reserved.</a:t>
            </a:r>
            <a:r>
              <a:rPr sz="800" dirty="0">
                <a:solidFill>
                  <a:srgbClr val="222222"/>
                </a:solidFill>
              </a:rPr>
              <a:t>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F2BBAFE-3360-4915-8D6F-6FCFE5C9279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81408" y="6515126"/>
            <a:ext cx="461433" cy="209551"/>
          </a:xfrm>
          <a:custGeom>
            <a:avLst/>
            <a:gdLst>
              <a:gd name="T0" fmla="*/ 2185 w 2660"/>
              <a:gd name="T1" fmla="*/ 257 h 1203"/>
              <a:gd name="T2" fmla="*/ 2034 w 2660"/>
              <a:gd name="T3" fmla="*/ 407 h 1203"/>
              <a:gd name="T4" fmla="*/ 2250 w 2660"/>
              <a:gd name="T5" fmla="*/ 472 h 1203"/>
              <a:gd name="T6" fmla="*/ 2034 w 2660"/>
              <a:gd name="T7" fmla="*/ 536 h 1203"/>
              <a:gd name="T8" fmla="*/ 2185 w 2660"/>
              <a:gd name="T9" fmla="*/ 687 h 1203"/>
              <a:gd name="T10" fmla="*/ 2185 w 2660"/>
              <a:gd name="T11" fmla="*/ 257 h 1203"/>
              <a:gd name="T12" fmla="*/ 1325 w 2660"/>
              <a:gd name="T13" fmla="*/ 1052 h 1203"/>
              <a:gd name="T14" fmla="*/ 1927 w 2660"/>
              <a:gd name="T15" fmla="*/ 794 h 1203"/>
              <a:gd name="T16" fmla="*/ 2034 w 2660"/>
              <a:gd name="T17" fmla="*/ 1052 h 1203"/>
              <a:gd name="T18" fmla="*/ 2185 w 2660"/>
              <a:gd name="T19" fmla="*/ 794 h 1203"/>
              <a:gd name="T20" fmla="*/ 2185 w 2660"/>
              <a:gd name="T21" fmla="*/ 149 h 1203"/>
              <a:gd name="T22" fmla="*/ 1927 w 2660"/>
              <a:gd name="T23" fmla="*/ 536 h 1203"/>
              <a:gd name="T24" fmla="*/ 1325 w 2660"/>
              <a:gd name="T25" fmla="*/ 149 h 1203"/>
              <a:gd name="T26" fmla="*/ 266 w 2660"/>
              <a:gd name="T27" fmla="*/ 1052 h 1203"/>
              <a:gd name="T28" fmla="*/ 543 w 2660"/>
              <a:gd name="T29" fmla="*/ 794 h 1203"/>
              <a:gd name="T30" fmla="*/ 1086 w 2660"/>
              <a:gd name="T31" fmla="*/ 1052 h 1203"/>
              <a:gd name="T32" fmla="*/ 2660 w 2660"/>
              <a:gd name="T33" fmla="*/ 472 h 1203"/>
              <a:gd name="T34" fmla="*/ 2185 w 2660"/>
              <a:gd name="T35" fmla="*/ 944 h 1203"/>
              <a:gd name="T36" fmla="*/ 1776 w 2660"/>
              <a:gd name="T37" fmla="*/ 1203 h 1203"/>
              <a:gd name="T38" fmla="*/ 1325 w 2660"/>
              <a:gd name="T39" fmla="*/ 1203 h 1203"/>
              <a:gd name="T40" fmla="*/ 935 w 2660"/>
              <a:gd name="T41" fmla="*/ 944 h 1203"/>
              <a:gd name="T42" fmla="*/ 479 w 2660"/>
              <a:gd name="T43" fmla="*/ 1203 h 1203"/>
              <a:gd name="T44" fmla="*/ 704 w 2660"/>
              <a:gd name="T45" fmla="*/ 0 h 1203"/>
              <a:gd name="T46" fmla="*/ 1776 w 2660"/>
              <a:gd name="T47" fmla="*/ 200 h 1203"/>
              <a:gd name="T48" fmla="*/ 2185 w 2660"/>
              <a:gd name="T49" fmla="*/ 0 h 1203"/>
              <a:gd name="T50" fmla="*/ 935 w 2660"/>
              <a:gd name="T51" fmla="*/ 257 h 1203"/>
              <a:gd name="T52" fmla="*/ 935 w 2660"/>
              <a:gd name="T53" fmla="*/ 536 h 1203"/>
              <a:gd name="T54" fmla="*/ 606 w 2660"/>
              <a:gd name="T55" fmla="*/ 687 h 1203"/>
              <a:gd name="T56" fmla="*/ 1086 w 2660"/>
              <a:gd name="T57" fmla="*/ 257 h 1203"/>
              <a:gd name="T58" fmla="*/ 1670 w 2660"/>
              <a:gd name="T59" fmla="*/ 601 h 1203"/>
              <a:gd name="T60" fmla="*/ 1325 w 2660"/>
              <a:gd name="T61" fmla="*/ 944 h 1203"/>
              <a:gd name="T62" fmla="*/ 1193 w 2660"/>
              <a:gd name="T63" fmla="*/ 794 h 1203"/>
              <a:gd name="T64" fmla="*/ 1519 w 2660"/>
              <a:gd name="T65" fmla="*/ 601 h 1203"/>
              <a:gd name="T66" fmla="*/ 1193 w 2660"/>
              <a:gd name="T67" fmla="*/ 407 h 1203"/>
              <a:gd name="T68" fmla="*/ 1325 w 2660"/>
              <a:gd name="T69" fmla="*/ 257 h 1203"/>
              <a:gd name="T70" fmla="*/ 2322 w 2660"/>
              <a:gd name="T71" fmla="*/ 1119 h 1203"/>
              <a:gd name="T72" fmla="*/ 2322 w 2660"/>
              <a:gd name="T73" fmla="*/ 1096 h 1203"/>
              <a:gd name="T74" fmla="*/ 2352 w 2660"/>
              <a:gd name="T75" fmla="*/ 1106 h 1203"/>
              <a:gd name="T76" fmla="*/ 2322 w 2660"/>
              <a:gd name="T77" fmla="*/ 1119 h 1203"/>
              <a:gd name="T78" fmla="*/ 2333 w 2660"/>
              <a:gd name="T79" fmla="*/ 1132 h 1203"/>
              <a:gd name="T80" fmla="*/ 2351 w 2660"/>
              <a:gd name="T81" fmla="*/ 1155 h 1203"/>
              <a:gd name="T82" fmla="*/ 2371 w 2660"/>
              <a:gd name="T83" fmla="*/ 1170 h 1203"/>
              <a:gd name="T84" fmla="*/ 2351 w 2660"/>
              <a:gd name="T85" fmla="*/ 1128 h 1203"/>
              <a:gd name="T86" fmla="*/ 2369 w 2660"/>
              <a:gd name="T87" fmla="*/ 1107 h 1203"/>
              <a:gd name="T88" fmla="*/ 2308 w 2660"/>
              <a:gd name="T89" fmla="*/ 1082 h 1203"/>
              <a:gd name="T90" fmla="*/ 2322 w 2660"/>
              <a:gd name="T91" fmla="*/ 1170 h 1203"/>
              <a:gd name="T92" fmla="*/ 2333 w 2660"/>
              <a:gd name="T93" fmla="*/ 1132 h 1203"/>
              <a:gd name="T94" fmla="*/ 2337 w 2660"/>
              <a:gd name="T95" fmla="*/ 1203 h 1203"/>
              <a:gd name="T96" fmla="*/ 2337 w 2660"/>
              <a:gd name="T97" fmla="*/ 1053 h 1203"/>
              <a:gd name="T98" fmla="*/ 2337 w 2660"/>
              <a:gd name="T99" fmla="*/ 1203 h 1203"/>
              <a:gd name="T100" fmla="*/ 2337 w 2660"/>
              <a:gd name="T101" fmla="*/ 1189 h 1203"/>
              <a:gd name="T102" fmla="*/ 2337 w 2660"/>
              <a:gd name="T103" fmla="*/ 1066 h 1203"/>
              <a:gd name="T104" fmla="*/ 2337 w 2660"/>
              <a:gd name="T105" fmla="*/ 118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60" h="1203">
                <a:moveTo>
                  <a:pt x="2185" y="257"/>
                </a:moveTo>
                <a:lnTo>
                  <a:pt x="2185" y="257"/>
                </a:lnTo>
                <a:lnTo>
                  <a:pt x="2034" y="257"/>
                </a:lnTo>
                <a:lnTo>
                  <a:pt x="2034" y="407"/>
                </a:lnTo>
                <a:lnTo>
                  <a:pt x="2185" y="407"/>
                </a:lnTo>
                <a:cubicBezTo>
                  <a:pt x="2221" y="407"/>
                  <a:pt x="2250" y="436"/>
                  <a:pt x="2250" y="472"/>
                </a:cubicBezTo>
                <a:cubicBezTo>
                  <a:pt x="2250" y="508"/>
                  <a:pt x="2221" y="536"/>
                  <a:pt x="2185" y="536"/>
                </a:cubicBezTo>
                <a:lnTo>
                  <a:pt x="2034" y="536"/>
                </a:lnTo>
                <a:lnTo>
                  <a:pt x="2034" y="687"/>
                </a:lnTo>
                <a:lnTo>
                  <a:pt x="2185" y="687"/>
                </a:lnTo>
                <a:cubicBezTo>
                  <a:pt x="2304" y="687"/>
                  <a:pt x="2401" y="590"/>
                  <a:pt x="2401" y="472"/>
                </a:cubicBezTo>
                <a:cubicBezTo>
                  <a:pt x="2401" y="353"/>
                  <a:pt x="2304" y="257"/>
                  <a:pt x="2185" y="257"/>
                </a:cubicBezTo>
                <a:close/>
                <a:moveTo>
                  <a:pt x="1325" y="1052"/>
                </a:moveTo>
                <a:lnTo>
                  <a:pt x="1325" y="1052"/>
                </a:lnTo>
                <a:cubicBezTo>
                  <a:pt x="1506" y="1052"/>
                  <a:pt x="1661" y="947"/>
                  <a:pt x="1734" y="794"/>
                </a:cubicBezTo>
                <a:lnTo>
                  <a:pt x="1927" y="794"/>
                </a:lnTo>
                <a:lnTo>
                  <a:pt x="1927" y="1052"/>
                </a:lnTo>
                <a:lnTo>
                  <a:pt x="2034" y="1052"/>
                </a:lnTo>
                <a:lnTo>
                  <a:pt x="2034" y="794"/>
                </a:lnTo>
                <a:lnTo>
                  <a:pt x="2185" y="794"/>
                </a:lnTo>
                <a:cubicBezTo>
                  <a:pt x="2364" y="794"/>
                  <a:pt x="2509" y="650"/>
                  <a:pt x="2509" y="472"/>
                </a:cubicBezTo>
                <a:cubicBezTo>
                  <a:pt x="2509" y="294"/>
                  <a:pt x="2364" y="149"/>
                  <a:pt x="2185" y="149"/>
                </a:cubicBezTo>
                <a:lnTo>
                  <a:pt x="1927" y="149"/>
                </a:lnTo>
                <a:lnTo>
                  <a:pt x="1927" y="536"/>
                </a:lnTo>
                <a:lnTo>
                  <a:pt x="1773" y="536"/>
                </a:lnTo>
                <a:cubicBezTo>
                  <a:pt x="1742" y="318"/>
                  <a:pt x="1553" y="149"/>
                  <a:pt x="1325" y="149"/>
                </a:cubicBezTo>
                <a:lnTo>
                  <a:pt x="794" y="149"/>
                </a:lnTo>
                <a:lnTo>
                  <a:pt x="266" y="1052"/>
                </a:lnTo>
                <a:lnTo>
                  <a:pt x="392" y="1052"/>
                </a:lnTo>
                <a:lnTo>
                  <a:pt x="543" y="794"/>
                </a:lnTo>
                <a:lnTo>
                  <a:pt x="1086" y="794"/>
                </a:lnTo>
                <a:lnTo>
                  <a:pt x="1086" y="1052"/>
                </a:lnTo>
                <a:lnTo>
                  <a:pt x="1325" y="1052"/>
                </a:lnTo>
                <a:close/>
                <a:moveTo>
                  <a:pt x="2660" y="472"/>
                </a:moveTo>
                <a:lnTo>
                  <a:pt x="2660" y="472"/>
                </a:lnTo>
                <a:cubicBezTo>
                  <a:pt x="2660" y="733"/>
                  <a:pt x="2447" y="944"/>
                  <a:pt x="2185" y="944"/>
                </a:cubicBezTo>
                <a:lnTo>
                  <a:pt x="2185" y="1203"/>
                </a:lnTo>
                <a:lnTo>
                  <a:pt x="1776" y="1203"/>
                </a:lnTo>
                <a:lnTo>
                  <a:pt x="1776" y="1001"/>
                </a:lnTo>
                <a:cubicBezTo>
                  <a:pt x="1665" y="1125"/>
                  <a:pt x="1504" y="1203"/>
                  <a:pt x="1325" y="1203"/>
                </a:cubicBezTo>
                <a:lnTo>
                  <a:pt x="935" y="1203"/>
                </a:lnTo>
                <a:lnTo>
                  <a:pt x="935" y="944"/>
                </a:lnTo>
                <a:lnTo>
                  <a:pt x="630" y="944"/>
                </a:lnTo>
                <a:lnTo>
                  <a:pt x="479" y="1203"/>
                </a:lnTo>
                <a:lnTo>
                  <a:pt x="0" y="1203"/>
                </a:lnTo>
                <a:lnTo>
                  <a:pt x="704" y="0"/>
                </a:lnTo>
                <a:lnTo>
                  <a:pt x="1325" y="0"/>
                </a:lnTo>
                <a:cubicBezTo>
                  <a:pt x="1504" y="0"/>
                  <a:pt x="1665" y="77"/>
                  <a:pt x="1776" y="200"/>
                </a:cubicBezTo>
                <a:lnTo>
                  <a:pt x="1776" y="0"/>
                </a:lnTo>
                <a:lnTo>
                  <a:pt x="2185" y="0"/>
                </a:lnTo>
                <a:cubicBezTo>
                  <a:pt x="2447" y="0"/>
                  <a:pt x="2660" y="211"/>
                  <a:pt x="2660" y="472"/>
                </a:cubicBezTo>
                <a:close/>
                <a:moveTo>
                  <a:pt x="935" y="257"/>
                </a:moveTo>
                <a:lnTo>
                  <a:pt x="935" y="257"/>
                </a:lnTo>
                <a:lnTo>
                  <a:pt x="935" y="536"/>
                </a:lnTo>
                <a:lnTo>
                  <a:pt x="694" y="536"/>
                </a:lnTo>
                <a:lnTo>
                  <a:pt x="606" y="687"/>
                </a:lnTo>
                <a:lnTo>
                  <a:pt x="1086" y="687"/>
                </a:lnTo>
                <a:lnTo>
                  <a:pt x="1086" y="257"/>
                </a:lnTo>
                <a:lnTo>
                  <a:pt x="935" y="257"/>
                </a:lnTo>
                <a:close/>
                <a:moveTo>
                  <a:pt x="1670" y="601"/>
                </a:moveTo>
                <a:lnTo>
                  <a:pt x="1670" y="601"/>
                </a:lnTo>
                <a:cubicBezTo>
                  <a:pt x="1670" y="791"/>
                  <a:pt x="1515" y="944"/>
                  <a:pt x="1325" y="944"/>
                </a:cubicBezTo>
                <a:lnTo>
                  <a:pt x="1193" y="944"/>
                </a:lnTo>
                <a:lnTo>
                  <a:pt x="1193" y="794"/>
                </a:lnTo>
                <a:lnTo>
                  <a:pt x="1325" y="794"/>
                </a:lnTo>
                <a:cubicBezTo>
                  <a:pt x="1432" y="794"/>
                  <a:pt x="1519" y="708"/>
                  <a:pt x="1519" y="601"/>
                </a:cubicBezTo>
                <a:cubicBezTo>
                  <a:pt x="1519" y="494"/>
                  <a:pt x="1432" y="407"/>
                  <a:pt x="1325" y="407"/>
                </a:cubicBezTo>
                <a:lnTo>
                  <a:pt x="1193" y="407"/>
                </a:lnTo>
                <a:lnTo>
                  <a:pt x="1193" y="257"/>
                </a:lnTo>
                <a:lnTo>
                  <a:pt x="1325" y="257"/>
                </a:lnTo>
                <a:cubicBezTo>
                  <a:pt x="1515" y="257"/>
                  <a:pt x="1670" y="411"/>
                  <a:pt x="1670" y="601"/>
                </a:cubicBezTo>
                <a:close/>
                <a:moveTo>
                  <a:pt x="2322" y="1119"/>
                </a:moveTo>
                <a:lnTo>
                  <a:pt x="2322" y="1119"/>
                </a:lnTo>
                <a:lnTo>
                  <a:pt x="2322" y="1096"/>
                </a:lnTo>
                <a:lnTo>
                  <a:pt x="2338" y="1096"/>
                </a:lnTo>
                <a:cubicBezTo>
                  <a:pt x="2349" y="1096"/>
                  <a:pt x="2352" y="1099"/>
                  <a:pt x="2352" y="1106"/>
                </a:cubicBezTo>
                <a:cubicBezTo>
                  <a:pt x="2352" y="1113"/>
                  <a:pt x="2349" y="1118"/>
                  <a:pt x="2336" y="1119"/>
                </a:cubicBezTo>
                <a:lnTo>
                  <a:pt x="2322" y="1119"/>
                </a:lnTo>
                <a:close/>
                <a:moveTo>
                  <a:pt x="2333" y="1132"/>
                </a:moveTo>
                <a:lnTo>
                  <a:pt x="2333" y="1132"/>
                </a:lnTo>
                <a:cubicBezTo>
                  <a:pt x="2338" y="1133"/>
                  <a:pt x="2342" y="1132"/>
                  <a:pt x="2346" y="1136"/>
                </a:cubicBezTo>
                <a:cubicBezTo>
                  <a:pt x="2350" y="1140"/>
                  <a:pt x="2350" y="1147"/>
                  <a:pt x="2351" y="1155"/>
                </a:cubicBezTo>
                <a:cubicBezTo>
                  <a:pt x="2351" y="1160"/>
                  <a:pt x="2353" y="1165"/>
                  <a:pt x="2354" y="1170"/>
                </a:cubicBezTo>
                <a:lnTo>
                  <a:pt x="2371" y="1170"/>
                </a:lnTo>
                <a:cubicBezTo>
                  <a:pt x="2368" y="1162"/>
                  <a:pt x="2367" y="1153"/>
                  <a:pt x="2366" y="1145"/>
                </a:cubicBezTo>
                <a:cubicBezTo>
                  <a:pt x="2365" y="1135"/>
                  <a:pt x="2363" y="1130"/>
                  <a:pt x="2351" y="1128"/>
                </a:cubicBezTo>
                <a:lnTo>
                  <a:pt x="2351" y="1127"/>
                </a:lnTo>
                <a:cubicBezTo>
                  <a:pt x="2363" y="1125"/>
                  <a:pt x="2369" y="1117"/>
                  <a:pt x="2369" y="1107"/>
                </a:cubicBezTo>
                <a:cubicBezTo>
                  <a:pt x="2369" y="1087"/>
                  <a:pt x="2352" y="1082"/>
                  <a:pt x="2336" y="1082"/>
                </a:cubicBezTo>
                <a:lnTo>
                  <a:pt x="2308" y="1082"/>
                </a:lnTo>
                <a:lnTo>
                  <a:pt x="2308" y="1170"/>
                </a:lnTo>
                <a:lnTo>
                  <a:pt x="2322" y="1170"/>
                </a:lnTo>
                <a:lnTo>
                  <a:pt x="2322" y="1132"/>
                </a:lnTo>
                <a:lnTo>
                  <a:pt x="2333" y="1132"/>
                </a:lnTo>
                <a:close/>
                <a:moveTo>
                  <a:pt x="2337" y="1203"/>
                </a:moveTo>
                <a:lnTo>
                  <a:pt x="2337" y="1203"/>
                </a:lnTo>
                <a:cubicBezTo>
                  <a:pt x="2379" y="1203"/>
                  <a:pt x="2412" y="1169"/>
                  <a:pt x="2412" y="1127"/>
                </a:cubicBezTo>
                <a:cubicBezTo>
                  <a:pt x="2412" y="1086"/>
                  <a:pt x="2379" y="1053"/>
                  <a:pt x="2337" y="1053"/>
                </a:cubicBezTo>
                <a:cubicBezTo>
                  <a:pt x="2296" y="1053"/>
                  <a:pt x="2262" y="1086"/>
                  <a:pt x="2262" y="1127"/>
                </a:cubicBezTo>
                <a:cubicBezTo>
                  <a:pt x="2262" y="1169"/>
                  <a:pt x="2296" y="1203"/>
                  <a:pt x="2337" y="1203"/>
                </a:cubicBezTo>
                <a:close/>
                <a:moveTo>
                  <a:pt x="2337" y="1189"/>
                </a:moveTo>
                <a:lnTo>
                  <a:pt x="2337" y="1189"/>
                </a:lnTo>
                <a:cubicBezTo>
                  <a:pt x="2303" y="1189"/>
                  <a:pt x="2275" y="1162"/>
                  <a:pt x="2275" y="1127"/>
                </a:cubicBezTo>
                <a:cubicBezTo>
                  <a:pt x="2275" y="1094"/>
                  <a:pt x="2303" y="1066"/>
                  <a:pt x="2337" y="1066"/>
                </a:cubicBezTo>
                <a:cubicBezTo>
                  <a:pt x="2371" y="1066"/>
                  <a:pt x="2399" y="1094"/>
                  <a:pt x="2399" y="1127"/>
                </a:cubicBezTo>
                <a:cubicBezTo>
                  <a:pt x="2399" y="1162"/>
                  <a:pt x="2371" y="1189"/>
                  <a:pt x="2337" y="118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/>
            <a:endParaRPr lang="en-US" sz="24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3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733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54509" indent="-154509" algn="l" defTabSz="91435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84" indent="-152392" algn="l" defTabSz="91435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Taub Sans" pitchFamily="2" charset="0"/>
        <a:buChar char="◦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54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54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sz="10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40">
          <p15:clr>
            <a:srgbClr val="A4A3A4"/>
          </p15:clr>
        </p15:guide>
        <p15:guide id="4" pos="5520">
          <p15:clr>
            <a:srgbClr val="A4A3A4"/>
          </p15:clr>
        </p15:guide>
        <p15:guide id="5" orient="horz" pos="324">
          <p15:clr>
            <a:srgbClr val="A4A3A4"/>
          </p15:clr>
        </p15:guide>
        <p15:guide id="6" orient="horz" pos="3024">
          <p15:clr>
            <a:srgbClr val="A4A3A4"/>
          </p15:clr>
        </p15:guide>
        <p15:guide id="7" orient="horz" pos="90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84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65405" rtl="0" eaLnBrk="1" latinLnBrk="0" hangingPunct="1">
        <a:lnSpc>
          <a:spcPct val="90000"/>
        </a:lnSpc>
        <a:spcBef>
          <a:spcPct val="0"/>
        </a:spcBef>
        <a:buNone/>
        <a:defRPr sz="32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65405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None/>
        <a:defRPr sz="2037" kern="1200">
          <a:solidFill>
            <a:schemeClr val="tx1"/>
          </a:solidFill>
          <a:latin typeface="+mn-lt"/>
          <a:ea typeface="+mn-ea"/>
          <a:cs typeface="+mn-cs"/>
        </a:defRPr>
      </a:lvl1pPr>
      <a:lvl2pPr marL="332702" indent="0" algn="l" defTabSz="665405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None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665405" indent="0" algn="l" defTabSz="665405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None/>
        <a:defRPr sz="1457" kern="1200">
          <a:solidFill>
            <a:schemeClr val="tx1"/>
          </a:solidFill>
          <a:latin typeface="+mn-lt"/>
          <a:ea typeface="+mn-ea"/>
          <a:cs typeface="+mn-cs"/>
        </a:defRPr>
      </a:lvl3pPr>
      <a:lvl4pPr marL="998106" indent="0" algn="l" defTabSz="665405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None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0812" indent="0" algn="l" defTabSz="665405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None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29866" indent="-166353" algn="l" defTabSz="665405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2568" indent="-166353" algn="l" defTabSz="665405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5271" indent="-166353" algn="l" defTabSz="665405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27973" indent="-166353" algn="l" defTabSz="665405" rtl="0" eaLnBrk="1" latinLnBrk="0" hangingPunct="1">
        <a:lnSpc>
          <a:spcPct val="90000"/>
        </a:lnSpc>
        <a:spcBef>
          <a:spcPts val="363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702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405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106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0812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3514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6216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28918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1620" algn="l" defTabSz="665405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76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pos="239">
          <p15:clr>
            <a:srgbClr val="A4A3A4"/>
          </p15:clr>
        </p15:guide>
        <p15:guide id="4" pos="4514">
          <p15:clr>
            <a:srgbClr val="A4A3A4"/>
          </p15:clr>
        </p15:guide>
        <p15:guide id="5" orient="horz" pos="328">
          <p15:clr>
            <a:srgbClr val="A4A3A4"/>
          </p15:clr>
        </p15:guide>
        <p15:guide id="6" orient="horz" pos="45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ountingtoday.com/" TargetMode="External"/><Relationship Id="rId2" Type="http://schemas.openxmlformats.org/officeDocument/2006/relationships/hyperlink" Target="https://www.sba.gov/business-guide/manage-your-business/stay-legally-compliant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A57E367-B555-4973-9564-619FB951BF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6" t="54564" r="664" b="1065"/>
          <a:stretch/>
        </p:blipFill>
        <p:spPr>
          <a:xfrm>
            <a:off x="8151465" y="3425700"/>
            <a:ext cx="4040535" cy="343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DEC69E-F02C-4DFB-BDB4-527270F3D1FB}"/>
              </a:ext>
            </a:extLst>
          </p:cNvPr>
          <p:cNvSpPr/>
          <p:nvPr/>
        </p:nvSpPr>
        <p:spPr>
          <a:xfrm>
            <a:off x="8151466" y="3425701"/>
            <a:ext cx="4040534" cy="3432299"/>
          </a:xfrm>
          <a:prstGeom prst="rect">
            <a:avLst/>
          </a:prstGeom>
          <a:solidFill>
            <a:srgbClr val="EFDFD1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E08AE-A7BB-B34E-AB7F-9CD9C191CAF0}"/>
              </a:ext>
            </a:extLst>
          </p:cNvPr>
          <p:cNvSpPr/>
          <p:nvPr/>
        </p:nvSpPr>
        <p:spPr>
          <a:xfrm>
            <a:off x="0" y="3429000"/>
            <a:ext cx="8151466" cy="3429001"/>
          </a:xfrm>
          <a:prstGeom prst="rect">
            <a:avLst/>
          </a:prstGeom>
          <a:solidFill>
            <a:srgbClr val="121C4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8985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ub Display 10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B06CD7-A00B-F545-9A26-70C97084E0F4}"/>
              </a:ext>
            </a:extLst>
          </p:cNvPr>
          <p:cNvSpPr/>
          <p:nvPr/>
        </p:nvSpPr>
        <p:spPr>
          <a:xfrm>
            <a:off x="839190" y="4510266"/>
            <a:ext cx="8592677" cy="11849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ub Sans" pitchFamily="2" charset="0"/>
                <a:ea typeface="Taub Sans" pitchFamily="2" charset="0"/>
                <a:cs typeface="+mn-cs"/>
              </a:rPr>
              <a:t>Keller Foster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Taub Sans" pitchFamily="2" charset="0"/>
                <a:ea typeface="Taub Sans" pitchFamily="2" charset="0"/>
              </a:rPr>
              <a:t>District Manager at ADP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ub Sans" pitchFamily="2" charset="0"/>
              <a:ea typeface="Taub Sans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A73152-D017-4E41-BBBF-EACD4C0721A9}"/>
              </a:ext>
            </a:extLst>
          </p:cNvPr>
          <p:cNvCxnSpPr>
            <a:cxnSpLocks/>
          </p:cNvCxnSpPr>
          <p:nvPr/>
        </p:nvCxnSpPr>
        <p:spPr>
          <a:xfrm>
            <a:off x="839190" y="6338169"/>
            <a:ext cx="982881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6F70F6-8611-4D64-AE60-2CA1AD255C2A}"/>
              </a:ext>
            </a:extLst>
          </p:cNvPr>
          <p:cNvCxnSpPr>
            <a:cxnSpLocks/>
          </p:cNvCxnSpPr>
          <p:nvPr/>
        </p:nvCxnSpPr>
        <p:spPr>
          <a:xfrm>
            <a:off x="825390" y="3959889"/>
            <a:ext cx="984261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188B-220A-4E7A-B7FB-13163BA8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Structures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B69F-BD56-4830-AB40-39CB94CA9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E011AB-5A29-4143-90DF-05622078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566930"/>
            <a:ext cx="4974956" cy="2667397"/>
          </a:xfrm>
        </p:spPr>
        <p:txBody>
          <a:bodyPr/>
          <a:lstStyle/>
          <a:p>
            <a:pPr marL="342900" indent="-342900" fontAlgn="ctr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Sole Proprietorship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S-Corporation (S-Corp)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Limited Liability Corporation (LLC)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Partnerships </a:t>
            </a:r>
          </a:p>
          <a:p>
            <a:pPr marL="342900" indent="-342900" fontAlgn="ctr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Corporations (C-Corp)</a:t>
            </a:r>
          </a:p>
        </p:txBody>
      </p:sp>
      <p:pic>
        <p:nvPicPr>
          <p:cNvPr id="13314" name="Picture 2" descr="Medallia Insights Suite: COVID-19 Diagnostics Design-a-thon - Powered by  Crowdicity">
            <a:extLst>
              <a:ext uri="{FF2B5EF4-FFF2-40B4-BE49-F238E27FC236}">
                <a16:creationId xmlns:a16="http://schemas.microsoft.com/office/drawing/2014/main" id="{941563E7-9D93-40AC-BC97-876E3A0A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71" y="1321748"/>
            <a:ext cx="4385229" cy="42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53F3-C48C-46EE-AD2A-0B97BC98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W2 Employee vs. 1099 Contractor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80EDF-D65C-4DCA-A3CA-CABA25CD7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4BC5D9-CAC8-4BBD-B167-53B0A46E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547680"/>
            <a:ext cx="9604088" cy="3980577"/>
          </a:xfrm>
        </p:spPr>
        <p:txBody>
          <a:bodyPr/>
          <a:lstStyle/>
          <a:p>
            <a:pPr fontAlgn="ctr"/>
            <a:r>
              <a:rPr lang="en-US" sz="2400" b="1" dirty="0">
                <a:solidFill>
                  <a:schemeClr val="accent6"/>
                </a:solidFill>
              </a:rPr>
              <a:t>Ask Yourself: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Will the “employee” have a consist schedule where they </a:t>
            </a:r>
            <a:r>
              <a:rPr lang="en-US" sz="2400" u="sng" dirty="0">
                <a:solidFill>
                  <a:schemeClr val="accent6"/>
                </a:solidFill>
              </a:rPr>
              <a:t>must</a:t>
            </a:r>
            <a:r>
              <a:rPr lang="en-US" sz="2400" dirty="0">
                <a:solidFill>
                  <a:schemeClr val="accent6"/>
                </a:solidFill>
              </a:rPr>
              <a:t> work?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Is the “employee” working for you short-term (single project/job ) or long-term?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Will the “employee” be representing your company (wearing your logo, customer facing, etc.) without you present?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Does the “employee” own a business where they pay their taxes through?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Would you like to offer the “employee” benefits (H&amp;B, retirement, etc.)?</a:t>
            </a:r>
          </a:p>
        </p:txBody>
      </p:sp>
    </p:spTree>
    <p:extLst>
      <p:ext uri="{BB962C8B-B14F-4D97-AF65-F5344CB8AC3E}">
        <p14:creationId xmlns:p14="http://schemas.microsoft.com/office/powerpoint/2010/main" val="35624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53F3-C48C-46EE-AD2A-0B97BC98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377954"/>
            <a:ext cx="11171936" cy="574516"/>
          </a:xfrm>
        </p:spPr>
        <p:txBody>
          <a:bodyPr/>
          <a:lstStyle/>
          <a:p>
            <a:r>
              <a:rPr lang="en-US" dirty="0"/>
              <a:t>Staying Compliant w/ Federal &amp; State Regulations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80EDF-D65C-4DCA-A3CA-CABA25CD7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4BC5D9-CAC8-4BBD-B167-53B0A46E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45" y="1846064"/>
            <a:ext cx="5195719" cy="4360168"/>
          </a:xfrm>
        </p:spPr>
        <p:txBody>
          <a:bodyPr/>
          <a:lstStyle/>
          <a:p>
            <a:pPr fontAlgn="ctr"/>
            <a:r>
              <a:rPr lang="en-US" sz="2400" b="1" dirty="0">
                <a:solidFill>
                  <a:schemeClr val="accent6"/>
                </a:solidFill>
              </a:rPr>
              <a:t>Helpful Tips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Create Employee Handbook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Create Compliance Checklist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Have employees sign off on any changes or company trainings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</a:rPr>
              <a:t>Make sure you education yourself on state requirements </a:t>
            </a:r>
          </a:p>
          <a:p>
            <a:pPr marL="647684" lvl="2" indent="-342900" fontAlgn="ctr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6"/>
                </a:solidFill>
              </a:rPr>
              <a:t>(minimum wage changes, COVID restrictions, etc.) </a:t>
            </a:r>
          </a:p>
          <a:p>
            <a:pPr fontAlgn="ctr"/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FD1DD8-7EB6-4139-8738-1CA8C0C31E28}"/>
              </a:ext>
            </a:extLst>
          </p:cNvPr>
          <p:cNvSpPr txBox="1">
            <a:spLocks/>
          </p:cNvSpPr>
          <p:nvPr/>
        </p:nvSpPr>
        <p:spPr>
          <a:xfrm>
            <a:off x="6495769" y="1846064"/>
            <a:ext cx="5474850" cy="1518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4509" indent="-154509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4" indent="-15239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400" b="1" dirty="0">
                <a:solidFill>
                  <a:schemeClr val="accent6"/>
                </a:solidFill>
              </a:rPr>
              <a:t>Useful Links Below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  <a:hlinkClick r:id="rId2"/>
              </a:rPr>
              <a:t>U.S. Small Business Administration </a:t>
            </a:r>
            <a:endParaRPr lang="en-US" sz="2400" dirty="0">
              <a:solidFill>
                <a:schemeClr val="accent6"/>
              </a:solidFill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/>
                </a:solidFill>
                <a:hlinkClick r:id="rId3"/>
              </a:rPr>
              <a:t>Accounting Today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188B-220A-4E7A-B7FB-13163BA8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Expenses / Managing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B69F-BD56-4830-AB40-39CB94CA9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85C7-EC28-5C4D-9577-C5634B0753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E011AB-5A29-4143-90DF-05622078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566930"/>
            <a:ext cx="4974956" cy="1628657"/>
          </a:xfrm>
        </p:spPr>
        <p:txBody>
          <a:bodyPr/>
          <a:lstStyle/>
          <a:p>
            <a:pPr marL="342900" indent="-342900" fontAlgn="ctr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Download receipt scanner app</a:t>
            </a:r>
          </a:p>
          <a:p>
            <a:pPr marL="647684" lvl="2" indent="-342900" font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Expensify</a:t>
            </a:r>
          </a:p>
          <a:p>
            <a:pPr marL="647684" lvl="2" indent="-342900" fontAlgn="ctr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/>
                </a:solidFill>
              </a:rPr>
              <a:t>NeatDesk</a:t>
            </a:r>
            <a:endParaRPr lang="en-US" dirty="0">
              <a:solidFill>
                <a:schemeClr val="accent6"/>
              </a:solidFill>
            </a:endParaRPr>
          </a:p>
          <a:p>
            <a:pPr marL="647684" lvl="2" indent="-342900" fontAlgn="ctr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6"/>
                </a:solidFill>
              </a:rPr>
              <a:t>Veryfi</a:t>
            </a:r>
            <a:r>
              <a:rPr lang="en-US" dirty="0">
                <a:solidFill>
                  <a:schemeClr val="accent6"/>
                </a:solidFill>
              </a:rPr>
              <a:t> Core</a:t>
            </a:r>
          </a:p>
          <a:p>
            <a:pPr marL="647684" lvl="2" indent="-342900" fontAlgn="ctr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0189EE-12FB-4198-9D03-B3C365148BC6}"/>
              </a:ext>
            </a:extLst>
          </p:cNvPr>
          <p:cNvSpPr txBox="1">
            <a:spLocks/>
          </p:cNvSpPr>
          <p:nvPr/>
        </p:nvSpPr>
        <p:spPr>
          <a:xfrm>
            <a:off x="512064" y="3307499"/>
            <a:ext cx="4850010" cy="1908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4509" indent="-154509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4" indent="-15239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Taub Sans" pitchFamily="2" charset="0"/>
              <a:buChar char="◦"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5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400" dirty="0">
                <a:solidFill>
                  <a:schemeClr val="accent6"/>
                </a:solidFill>
              </a:rPr>
              <a:t>2.  Scan all business/legal documents </a:t>
            </a:r>
          </a:p>
          <a:p>
            <a:pPr marL="647684" lvl="2" indent="-342900" fontAlgn="ctr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Keep all business legal documents in a safe place but just in case something happens to the hard copy, you should always have multiple electric versions of documents </a:t>
            </a:r>
          </a:p>
          <a:p>
            <a:pPr marL="647684" lvl="2" indent="-342900" fontAlgn="ctr"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6726F2E-F163-4ABD-8D42-9F095D2A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27" y="1566930"/>
            <a:ext cx="3969619" cy="35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PtQ37uS1uSLPJiUgU7U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D_tj2BspRM4LbPZTtSI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dUJmHT.t0XuGu3DpMm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CwCd59hBdlNIGn5v8kC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RZwuv2AeWApcjPQumm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3VU_Flq12.IrDx8Kpq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Dp8AKhmbgmZC8cr0EP3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pDMF294DJ6fTe7zvUFZ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pDMF294DJ6fTe7zvUF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U_pg0hFueiYUADnW.x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EZLnIq1S0ju5Z2Qk38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TQKWOPWjb3z_yY.HXn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DP 16:9 (Blue) | SketchDeck">
  <a:themeElements>
    <a:clrScheme name="Custom 1">
      <a:dk1>
        <a:srgbClr val="222222"/>
      </a:dk1>
      <a:lt1>
        <a:srgbClr val="FFFFFF"/>
      </a:lt1>
      <a:dk2>
        <a:srgbClr val="D0271D"/>
      </a:dk2>
      <a:lt2>
        <a:srgbClr val="EFDFD1"/>
      </a:lt2>
      <a:accent1>
        <a:srgbClr val="D0271D"/>
      </a:accent1>
      <a:accent2>
        <a:srgbClr val="F15C22"/>
      </a:accent2>
      <a:accent3>
        <a:srgbClr val="F9AC83"/>
      </a:accent3>
      <a:accent4>
        <a:srgbClr val="7967AE"/>
      </a:accent4>
      <a:accent5>
        <a:srgbClr val="26328C"/>
      </a:accent5>
      <a:accent6>
        <a:srgbClr val="121C4E"/>
      </a:accent6>
      <a:hlink>
        <a:srgbClr val="7D3420"/>
      </a:hlink>
      <a:folHlink>
        <a:srgbClr val="FAC8BF"/>
      </a:folHlink>
    </a:clrScheme>
    <a:fontScheme name="ADP">
      <a:majorFont>
        <a:latin typeface="Taub Sans"/>
        <a:ea typeface="Taub Sans 050"/>
        <a:cs typeface="Taub Sans 050"/>
      </a:majorFont>
      <a:minorFont>
        <a:latin typeface="Taub Sans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5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1200"/>
          </a:spcAft>
          <a:defRPr sz="12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1200"/>
          </a:spcAft>
          <a:buClr>
            <a:schemeClr val="accent1"/>
          </a:buCl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3FC637E4-EE7B-5643-9B9E-16C47E69912B}" vid="{AA50BDEF-5C12-174E-8687-C39AAEE0BAD4}"/>
    </a:ext>
  </a:extLst>
</a:theme>
</file>

<file path=ppt/theme/theme2.xml><?xml version="1.0" encoding="utf-8"?>
<a:theme xmlns:a="http://schemas.openxmlformats.org/drawingml/2006/main" name="FreshStar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spcAft>
            <a:spcPts val="1800"/>
          </a:spcAft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reshStart" id="{1C7C3535-D1B4-5649-88A2-6B78E64420F4}" vid="{21FB5799-5973-184F-90BF-77D7D76794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385</Words>
  <Application>Microsoft Office PowerPoint</Application>
  <PresentationFormat>Widescreen</PresentationFormat>
  <Paragraphs>46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Taub Display 10</vt:lpstr>
      <vt:lpstr>Taub Sans</vt:lpstr>
      <vt:lpstr>TaubSans-Regular</vt:lpstr>
      <vt:lpstr>Wingdings</vt:lpstr>
      <vt:lpstr>ADP 16:9 (Blue) | SketchDeck</vt:lpstr>
      <vt:lpstr>FreshStart</vt:lpstr>
      <vt:lpstr>think-cell Slide</vt:lpstr>
      <vt:lpstr>PowerPoint Presentation</vt:lpstr>
      <vt:lpstr>Business Structures </vt:lpstr>
      <vt:lpstr>W2 Employee vs. 1099 Contractor </vt:lpstr>
      <vt:lpstr>Staying Compliant w/ Federal &amp; State Regulations</vt:lpstr>
      <vt:lpstr>Tracking Expenses / Managing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Rybski, Savannah (ES)</dc:creator>
  <cp:lastModifiedBy>Foster, Keller (ES)</cp:lastModifiedBy>
  <cp:revision>8</cp:revision>
  <dcterms:created xsi:type="dcterms:W3CDTF">2020-12-29T15:16:25Z</dcterms:created>
  <dcterms:modified xsi:type="dcterms:W3CDTF">2021-01-18T19:35:58Z</dcterms:modified>
</cp:coreProperties>
</file>