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93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33C3D324-F9DA-4D62-A221-940ED237BEE4}" type="datetimeFigureOut">
              <a:rPr lang="en-US" smtClean="0"/>
              <a:t>1/18/2021</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7FF42EE1-8079-46CC-A572-6EDC9DE1824B}" type="slidenum">
              <a:rPr lang="en-US" smtClean="0"/>
              <a:t>‹#›</a:t>
            </a:fld>
            <a:endParaRPr lang="en-US"/>
          </a:p>
        </p:txBody>
      </p:sp>
    </p:spTree>
    <p:extLst>
      <p:ext uri="{BB962C8B-B14F-4D97-AF65-F5344CB8AC3E}">
        <p14:creationId xmlns:p14="http://schemas.microsoft.com/office/powerpoint/2010/main" val="2708674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C3D324-F9DA-4D62-A221-940ED237BEE4}"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42EE1-8079-46CC-A572-6EDC9DE1824B}" type="slidenum">
              <a:rPr lang="en-US" smtClean="0"/>
              <a:t>‹#›</a:t>
            </a:fld>
            <a:endParaRPr lang="en-US"/>
          </a:p>
        </p:txBody>
      </p:sp>
    </p:spTree>
    <p:extLst>
      <p:ext uri="{BB962C8B-B14F-4D97-AF65-F5344CB8AC3E}">
        <p14:creationId xmlns:p14="http://schemas.microsoft.com/office/powerpoint/2010/main" val="2816528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C3D324-F9DA-4D62-A221-940ED237BEE4}"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42EE1-8079-46CC-A572-6EDC9DE1824B}" type="slidenum">
              <a:rPr lang="en-US" smtClean="0"/>
              <a:t>‹#›</a:t>
            </a:fld>
            <a:endParaRPr lang="en-US"/>
          </a:p>
        </p:txBody>
      </p:sp>
    </p:spTree>
    <p:extLst>
      <p:ext uri="{BB962C8B-B14F-4D97-AF65-F5344CB8AC3E}">
        <p14:creationId xmlns:p14="http://schemas.microsoft.com/office/powerpoint/2010/main" val="3418043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C3D324-F9DA-4D62-A221-940ED237BEE4}"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42EE1-8079-46CC-A572-6EDC9DE1824B}" type="slidenum">
              <a:rPr lang="en-US" smtClean="0"/>
              <a:t>‹#›</a:t>
            </a:fld>
            <a:endParaRPr lang="en-US"/>
          </a:p>
        </p:txBody>
      </p:sp>
    </p:spTree>
    <p:extLst>
      <p:ext uri="{BB962C8B-B14F-4D97-AF65-F5344CB8AC3E}">
        <p14:creationId xmlns:p14="http://schemas.microsoft.com/office/powerpoint/2010/main" val="4007137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C3D324-F9DA-4D62-A221-940ED237BEE4}"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42EE1-8079-46CC-A572-6EDC9DE1824B}" type="slidenum">
              <a:rPr lang="en-US" smtClean="0"/>
              <a:t>‹#›</a:t>
            </a:fld>
            <a:endParaRPr lang="en-US"/>
          </a:p>
        </p:txBody>
      </p:sp>
    </p:spTree>
    <p:extLst>
      <p:ext uri="{BB962C8B-B14F-4D97-AF65-F5344CB8AC3E}">
        <p14:creationId xmlns:p14="http://schemas.microsoft.com/office/powerpoint/2010/main" val="412790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C3D324-F9DA-4D62-A221-940ED237BEE4}"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F42EE1-8079-46CC-A572-6EDC9DE1824B}" type="slidenum">
              <a:rPr lang="en-US" smtClean="0"/>
              <a:t>‹#›</a:t>
            </a:fld>
            <a:endParaRPr lang="en-US"/>
          </a:p>
        </p:txBody>
      </p:sp>
    </p:spTree>
    <p:extLst>
      <p:ext uri="{BB962C8B-B14F-4D97-AF65-F5344CB8AC3E}">
        <p14:creationId xmlns:p14="http://schemas.microsoft.com/office/powerpoint/2010/main" val="2345495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C3D324-F9DA-4D62-A221-940ED237BEE4}" type="datetimeFigureOut">
              <a:rPr lang="en-US" smtClean="0"/>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F42EE1-8079-46CC-A572-6EDC9DE1824B}" type="slidenum">
              <a:rPr lang="en-US" smtClean="0"/>
              <a:t>‹#›</a:t>
            </a:fld>
            <a:endParaRPr lang="en-US"/>
          </a:p>
        </p:txBody>
      </p:sp>
    </p:spTree>
    <p:extLst>
      <p:ext uri="{BB962C8B-B14F-4D97-AF65-F5344CB8AC3E}">
        <p14:creationId xmlns:p14="http://schemas.microsoft.com/office/powerpoint/2010/main" val="413920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C3D324-F9DA-4D62-A221-940ED237BEE4}" type="datetimeFigureOut">
              <a:rPr lang="en-US" smtClean="0"/>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F42EE1-8079-46CC-A572-6EDC9DE1824B}" type="slidenum">
              <a:rPr lang="en-US" smtClean="0"/>
              <a:t>‹#›</a:t>
            </a:fld>
            <a:endParaRPr lang="en-US"/>
          </a:p>
        </p:txBody>
      </p:sp>
    </p:spTree>
    <p:extLst>
      <p:ext uri="{BB962C8B-B14F-4D97-AF65-F5344CB8AC3E}">
        <p14:creationId xmlns:p14="http://schemas.microsoft.com/office/powerpoint/2010/main" val="1632644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C3D324-F9DA-4D62-A221-940ED237BEE4}" type="datetimeFigureOut">
              <a:rPr lang="en-US" smtClean="0"/>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F42EE1-8079-46CC-A572-6EDC9DE1824B}" type="slidenum">
              <a:rPr lang="en-US" smtClean="0"/>
              <a:t>‹#›</a:t>
            </a:fld>
            <a:endParaRPr lang="en-US"/>
          </a:p>
        </p:txBody>
      </p:sp>
    </p:spTree>
    <p:extLst>
      <p:ext uri="{BB962C8B-B14F-4D97-AF65-F5344CB8AC3E}">
        <p14:creationId xmlns:p14="http://schemas.microsoft.com/office/powerpoint/2010/main" val="536135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33C3D324-F9DA-4D62-A221-940ED237BEE4}"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7FF42EE1-8079-46CC-A572-6EDC9DE1824B}" type="slidenum">
              <a:rPr lang="en-US" smtClean="0"/>
              <a:t>‹#›</a:t>
            </a:fld>
            <a:endParaRPr lang="en-US"/>
          </a:p>
        </p:txBody>
      </p:sp>
    </p:spTree>
    <p:extLst>
      <p:ext uri="{BB962C8B-B14F-4D97-AF65-F5344CB8AC3E}">
        <p14:creationId xmlns:p14="http://schemas.microsoft.com/office/powerpoint/2010/main" val="4104427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33C3D324-F9DA-4D62-A221-940ED237BEE4}" type="datetimeFigureOut">
              <a:rPr lang="en-US" smtClean="0"/>
              <a:t>1/18/2021</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7FF42EE1-8079-46CC-A572-6EDC9DE1824B}" type="slidenum">
              <a:rPr lang="en-US" smtClean="0"/>
              <a:t>‹#›</a:t>
            </a:fld>
            <a:endParaRPr lang="en-US"/>
          </a:p>
        </p:txBody>
      </p:sp>
    </p:spTree>
    <p:extLst>
      <p:ext uri="{BB962C8B-B14F-4D97-AF65-F5344CB8AC3E}">
        <p14:creationId xmlns:p14="http://schemas.microsoft.com/office/powerpoint/2010/main" val="391050109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33C3D324-F9DA-4D62-A221-940ED237BEE4}" type="datetimeFigureOut">
              <a:rPr lang="en-US" smtClean="0"/>
              <a:t>1/18/2021</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7FF42EE1-8079-46CC-A572-6EDC9DE1824B}" type="slidenum">
              <a:rPr lang="en-US" smtClean="0"/>
              <a:t>‹#›</a:t>
            </a:fld>
            <a:endParaRPr lang="en-US"/>
          </a:p>
        </p:txBody>
      </p:sp>
    </p:spTree>
    <p:extLst>
      <p:ext uri="{BB962C8B-B14F-4D97-AF65-F5344CB8AC3E}">
        <p14:creationId xmlns:p14="http://schemas.microsoft.com/office/powerpoint/2010/main" val="362942399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9E3DD-DBF5-4CF4-B9E7-763A810BE579}"/>
              </a:ext>
            </a:extLst>
          </p:cNvPr>
          <p:cNvSpPr>
            <a:spLocks noGrp="1"/>
          </p:cNvSpPr>
          <p:nvPr>
            <p:ph type="ctrTitle"/>
          </p:nvPr>
        </p:nvSpPr>
        <p:spPr/>
        <p:txBody>
          <a:bodyPr/>
          <a:lstStyle/>
          <a:p>
            <a:pPr algn="ctr"/>
            <a:r>
              <a:rPr lang="en-US" sz="11500" dirty="0"/>
              <a:t>The Wealth Store</a:t>
            </a:r>
          </a:p>
        </p:txBody>
      </p:sp>
    </p:spTree>
    <p:extLst>
      <p:ext uri="{BB962C8B-B14F-4D97-AF65-F5344CB8AC3E}">
        <p14:creationId xmlns:p14="http://schemas.microsoft.com/office/powerpoint/2010/main" val="4185221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36266-754C-407D-B145-5C42E7E3B834}"/>
              </a:ext>
            </a:extLst>
          </p:cNvPr>
          <p:cNvSpPr>
            <a:spLocks noGrp="1"/>
          </p:cNvSpPr>
          <p:nvPr>
            <p:ph type="title"/>
          </p:nvPr>
        </p:nvSpPr>
        <p:spPr/>
        <p:txBody>
          <a:bodyPr/>
          <a:lstStyle/>
          <a:p>
            <a:pPr algn="ctr"/>
            <a:r>
              <a:rPr lang="en-US" dirty="0"/>
              <a:t>Cash Flow and Debt Elimination</a:t>
            </a:r>
          </a:p>
        </p:txBody>
      </p:sp>
      <p:sp>
        <p:nvSpPr>
          <p:cNvPr id="3" name="Content Placeholder 2">
            <a:extLst>
              <a:ext uri="{FF2B5EF4-FFF2-40B4-BE49-F238E27FC236}">
                <a16:creationId xmlns:a16="http://schemas.microsoft.com/office/drawing/2014/main" id="{F3B751FB-3D01-447A-B65F-5D9883D4803C}"/>
              </a:ext>
            </a:extLst>
          </p:cNvPr>
          <p:cNvSpPr>
            <a:spLocks noGrp="1"/>
          </p:cNvSpPr>
          <p:nvPr>
            <p:ph idx="1"/>
          </p:nvPr>
        </p:nvSpPr>
        <p:spPr/>
        <p:txBody>
          <a:bodyPr/>
          <a:lstStyle/>
          <a:p>
            <a:pPr algn="ctr"/>
            <a:r>
              <a:rPr lang="en-US" sz="4400" dirty="0"/>
              <a:t>How are we paying off Personal and Business Debt?</a:t>
            </a:r>
          </a:p>
          <a:p>
            <a:pPr algn="ctr"/>
            <a:r>
              <a:rPr lang="en-US" sz="4400" dirty="0"/>
              <a:t>What are we doing to protect our money?</a:t>
            </a:r>
          </a:p>
          <a:p>
            <a:pPr algn="ctr"/>
            <a:endParaRPr lang="en-US" dirty="0"/>
          </a:p>
        </p:txBody>
      </p:sp>
    </p:spTree>
    <p:extLst>
      <p:ext uri="{BB962C8B-B14F-4D97-AF65-F5344CB8AC3E}">
        <p14:creationId xmlns:p14="http://schemas.microsoft.com/office/powerpoint/2010/main" val="3073198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A276B-EC0D-42EC-A9FE-99A1CF9B9BFB}"/>
              </a:ext>
            </a:extLst>
          </p:cNvPr>
          <p:cNvSpPr>
            <a:spLocks noGrp="1"/>
          </p:cNvSpPr>
          <p:nvPr>
            <p:ph type="title"/>
          </p:nvPr>
        </p:nvSpPr>
        <p:spPr/>
        <p:txBody>
          <a:bodyPr/>
          <a:lstStyle/>
          <a:p>
            <a:pPr algn="ctr"/>
            <a:r>
              <a:rPr lang="en-US" dirty="0"/>
              <a:t>Estate Planning and Asset Protection</a:t>
            </a:r>
          </a:p>
        </p:txBody>
      </p:sp>
      <p:sp>
        <p:nvSpPr>
          <p:cNvPr id="3" name="Content Placeholder 2">
            <a:extLst>
              <a:ext uri="{FF2B5EF4-FFF2-40B4-BE49-F238E27FC236}">
                <a16:creationId xmlns:a16="http://schemas.microsoft.com/office/drawing/2014/main" id="{D3D5B7FD-7B20-489B-80FB-4A56415CCDF0}"/>
              </a:ext>
            </a:extLst>
          </p:cNvPr>
          <p:cNvSpPr>
            <a:spLocks noGrp="1"/>
          </p:cNvSpPr>
          <p:nvPr>
            <p:ph idx="1"/>
          </p:nvPr>
        </p:nvSpPr>
        <p:spPr/>
        <p:txBody>
          <a:bodyPr>
            <a:normAutofit/>
          </a:bodyPr>
          <a:lstStyle/>
          <a:p>
            <a:pPr algn="ctr"/>
            <a:r>
              <a:rPr lang="en-US" sz="4800" dirty="0"/>
              <a:t>Wills vs Trusts</a:t>
            </a:r>
          </a:p>
          <a:p>
            <a:pPr algn="ctr"/>
            <a:r>
              <a:rPr lang="en-US" sz="4800" dirty="0"/>
              <a:t>Probate</a:t>
            </a:r>
          </a:p>
          <a:p>
            <a:pPr algn="ctr"/>
            <a:r>
              <a:rPr lang="en-US" sz="4800" dirty="0"/>
              <a:t>Advantages of Trusts</a:t>
            </a:r>
          </a:p>
          <a:p>
            <a:pPr algn="ctr"/>
            <a:r>
              <a:rPr lang="en-US" sz="4800" dirty="0"/>
              <a:t>What will happen if your legal documents are not put in place </a:t>
            </a:r>
          </a:p>
        </p:txBody>
      </p:sp>
    </p:spTree>
    <p:extLst>
      <p:ext uri="{BB962C8B-B14F-4D97-AF65-F5344CB8AC3E}">
        <p14:creationId xmlns:p14="http://schemas.microsoft.com/office/powerpoint/2010/main" val="3576689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289F7-803A-4EC4-B731-0D9394866F74}"/>
              </a:ext>
            </a:extLst>
          </p:cNvPr>
          <p:cNvSpPr>
            <a:spLocks noGrp="1"/>
          </p:cNvSpPr>
          <p:nvPr>
            <p:ph type="title"/>
          </p:nvPr>
        </p:nvSpPr>
        <p:spPr/>
        <p:txBody>
          <a:bodyPr/>
          <a:lstStyle/>
          <a:p>
            <a:pPr algn="ctr"/>
            <a:r>
              <a:rPr lang="en-US" dirty="0"/>
              <a:t>Creating Guaranteed Income at Retirement</a:t>
            </a:r>
          </a:p>
        </p:txBody>
      </p:sp>
      <p:sp>
        <p:nvSpPr>
          <p:cNvPr id="3" name="Content Placeholder 2">
            <a:extLst>
              <a:ext uri="{FF2B5EF4-FFF2-40B4-BE49-F238E27FC236}">
                <a16:creationId xmlns:a16="http://schemas.microsoft.com/office/drawing/2014/main" id="{7887F14C-A648-404C-A8DD-61745F483126}"/>
              </a:ext>
            </a:extLst>
          </p:cNvPr>
          <p:cNvSpPr>
            <a:spLocks noGrp="1"/>
          </p:cNvSpPr>
          <p:nvPr>
            <p:ph idx="1"/>
          </p:nvPr>
        </p:nvSpPr>
        <p:spPr/>
        <p:txBody>
          <a:bodyPr>
            <a:normAutofit/>
          </a:bodyPr>
          <a:lstStyle/>
          <a:p>
            <a:pPr algn="ctr"/>
            <a:endParaRPr lang="en-US" sz="4400" dirty="0"/>
          </a:p>
          <a:p>
            <a:pPr algn="ctr"/>
            <a:r>
              <a:rPr lang="en-US" sz="4400" dirty="0"/>
              <a:t>What are we doing today that turns our businesses into income that we can count on when we want to retire?</a:t>
            </a:r>
          </a:p>
        </p:txBody>
      </p:sp>
    </p:spTree>
    <p:extLst>
      <p:ext uri="{BB962C8B-B14F-4D97-AF65-F5344CB8AC3E}">
        <p14:creationId xmlns:p14="http://schemas.microsoft.com/office/powerpoint/2010/main" val="3534213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CD10B-F7D8-4202-BAEE-0173AA0ABDDF}"/>
              </a:ext>
            </a:extLst>
          </p:cNvPr>
          <p:cNvSpPr>
            <a:spLocks noGrp="1"/>
          </p:cNvSpPr>
          <p:nvPr>
            <p:ph type="title"/>
          </p:nvPr>
        </p:nvSpPr>
        <p:spPr/>
        <p:txBody>
          <a:bodyPr/>
          <a:lstStyle/>
          <a:p>
            <a:pPr algn="ctr"/>
            <a:r>
              <a:rPr lang="en-US" dirty="0"/>
              <a:t>Tax Planning and Buy Sell Agreements</a:t>
            </a:r>
          </a:p>
        </p:txBody>
      </p:sp>
      <p:sp>
        <p:nvSpPr>
          <p:cNvPr id="3" name="Content Placeholder 2">
            <a:extLst>
              <a:ext uri="{FF2B5EF4-FFF2-40B4-BE49-F238E27FC236}">
                <a16:creationId xmlns:a16="http://schemas.microsoft.com/office/drawing/2014/main" id="{E1DF40FB-9974-423D-B3DB-934185D58D71}"/>
              </a:ext>
            </a:extLst>
          </p:cNvPr>
          <p:cNvSpPr>
            <a:spLocks noGrp="1"/>
          </p:cNvSpPr>
          <p:nvPr>
            <p:ph idx="1"/>
          </p:nvPr>
        </p:nvSpPr>
        <p:spPr/>
        <p:txBody>
          <a:bodyPr>
            <a:normAutofit/>
          </a:bodyPr>
          <a:lstStyle/>
          <a:p>
            <a:pPr algn="ctr"/>
            <a:r>
              <a:rPr lang="en-US" sz="4800" dirty="0"/>
              <a:t>Tax Advantages of being a Business Owner</a:t>
            </a:r>
          </a:p>
          <a:p>
            <a:pPr algn="ctr"/>
            <a:r>
              <a:rPr lang="en-US" sz="4800" dirty="0"/>
              <a:t>Buy Sell Agreements</a:t>
            </a:r>
          </a:p>
          <a:p>
            <a:pPr algn="ctr"/>
            <a:r>
              <a:rPr lang="en-US" sz="4800" dirty="0"/>
              <a:t>Key Man Insurance</a:t>
            </a:r>
          </a:p>
        </p:txBody>
      </p:sp>
    </p:spTree>
    <p:extLst>
      <p:ext uri="{BB962C8B-B14F-4D97-AF65-F5344CB8AC3E}">
        <p14:creationId xmlns:p14="http://schemas.microsoft.com/office/powerpoint/2010/main" val="2941259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4EE89-A7BF-42BF-97ED-E02BCF9EB0A9}"/>
              </a:ext>
            </a:extLst>
          </p:cNvPr>
          <p:cNvSpPr>
            <a:spLocks noGrp="1"/>
          </p:cNvSpPr>
          <p:nvPr>
            <p:ph type="title"/>
          </p:nvPr>
        </p:nvSpPr>
        <p:spPr/>
        <p:txBody>
          <a:bodyPr/>
          <a:lstStyle/>
          <a:p>
            <a:pPr algn="ctr"/>
            <a:r>
              <a:rPr lang="en-US" dirty="0"/>
              <a:t>Long Term Care Needs</a:t>
            </a:r>
          </a:p>
        </p:txBody>
      </p:sp>
      <p:sp>
        <p:nvSpPr>
          <p:cNvPr id="3" name="Content Placeholder 2">
            <a:extLst>
              <a:ext uri="{FF2B5EF4-FFF2-40B4-BE49-F238E27FC236}">
                <a16:creationId xmlns:a16="http://schemas.microsoft.com/office/drawing/2014/main" id="{C6F2F855-C86E-4E4B-A0A7-B20E28D12C31}"/>
              </a:ext>
            </a:extLst>
          </p:cNvPr>
          <p:cNvSpPr>
            <a:spLocks noGrp="1"/>
          </p:cNvSpPr>
          <p:nvPr>
            <p:ph idx="1"/>
          </p:nvPr>
        </p:nvSpPr>
        <p:spPr/>
        <p:txBody>
          <a:bodyPr>
            <a:normAutofit/>
          </a:bodyPr>
          <a:lstStyle/>
          <a:p>
            <a:pPr algn="ctr"/>
            <a:r>
              <a:rPr lang="en-US" sz="4000" dirty="0"/>
              <a:t>Average cost of Long-Term Care right now is $90,000 a year and $50,000 - $60,000 for in home care, so if something happened to us and we needed to pay for this today, then what pool of money would we use to pay for this?</a:t>
            </a:r>
          </a:p>
        </p:txBody>
      </p:sp>
    </p:spTree>
    <p:extLst>
      <p:ext uri="{BB962C8B-B14F-4D97-AF65-F5344CB8AC3E}">
        <p14:creationId xmlns:p14="http://schemas.microsoft.com/office/powerpoint/2010/main" val="3734453291"/>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Ion</Template>
  <TotalTime>13</TotalTime>
  <Words>152</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 Light</vt:lpstr>
      <vt:lpstr>Metropolitan</vt:lpstr>
      <vt:lpstr>The Wealth Store</vt:lpstr>
      <vt:lpstr>Cash Flow and Debt Elimination</vt:lpstr>
      <vt:lpstr>Estate Planning and Asset Protection</vt:lpstr>
      <vt:lpstr>Creating Guaranteed Income at Retirement</vt:lpstr>
      <vt:lpstr>Tax Planning and Buy Sell Agreements</vt:lpstr>
      <vt:lpstr>Long Term Care Needs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Wealth Store</dc:title>
  <dc:creator>Steven Norris</dc:creator>
  <cp:lastModifiedBy>Steven Norris</cp:lastModifiedBy>
  <cp:revision>3</cp:revision>
  <dcterms:created xsi:type="dcterms:W3CDTF">2021-01-18T22:33:28Z</dcterms:created>
  <dcterms:modified xsi:type="dcterms:W3CDTF">2021-01-18T22:55:26Z</dcterms:modified>
</cp:coreProperties>
</file>